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533" r:id="rId4"/>
    <p:sldId id="258" r:id="rId5"/>
    <p:sldId id="260" r:id="rId6"/>
    <p:sldId id="262" r:id="rId7"/>
    <p:sldId id="263" r:id="rId8"/>
    <p:sldId id="521" r:id="rId9"/>
    <p:sldId id="534" r:id="rId10"/>
    <p:sldId id="261" r:id="rId11"/>
    <p:sldId id="522" r:id="rId12"/>
    <p:sldId id="523" r:id="rId13"/>
    <p:sldId id="524" r:id="rId14"/>
    <p:sldId id="525" r:id="rId15"/>
    <p:sldId id="530" r:id="rId16"/>
    <p:sldId id="526" r:id="rId17"/>
    <p:sldId id="527" r:id="rId18"/>
    <p:sldId id="528" r:id="rId19"/>
    <p:sldId id="529" r:id="rId20"/>
    <p:sldId id="531" r:id="rId21"/>
    <p:sldId id="535" r:id="rId22"/>
    <p:sldId id="536" r:id="rId23"/>
    <p:sldId id="538" r:id="rId24"/>
    <p:sldId id="259" r:id="rId25"/>
    <p:sldId id="53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Luc ROUAN" initials="JR" lastIdx="1" clrIdx="0">
    <p:extLst>
      <p:ext uri="{19B8F6BF-5375-455C-9EA6-DF929625EA0E}">
        <p15:presenceInfo xmlns:p15="http://schemas.microsoft.com/office/powerpoint/2012/main" userId="4c23a5bb57a32b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3" d="100"/>
          <a:sy n="63" d="100"/>
        </p:scale>
        <p:origin x="96" y="138"/>
      </p:cViewPr>
      <p:guideLst/>
    </p:cSldViewPr>
  </p:slideViewPr>
  <p:notesTextViewPr>
    <p:cViewPr>
      <p:scale>
        <a:sx n="1" d="1"/>
        <a:sy n="1" d="1"/>
      </p:scale>
      <p:origin x="0" y="0"/>
    </p:cViewPr>
  </p:notesTextViewPr>
  <p:notesViewPr>
    <p:cSldViewPr snapToGrid="0">
      <p:cViewPr varScale="1">
        <p:scale>
          <a:sx n="51" d="100"/>
          <a:sy n="51" d="100"/>
        </p:scale>
        <p:origin x="274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24T08:24:12.295"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625AE-8B34-4B1A-AFC3-C2C0CB7F01F0}" type="datetimeFigureOut">
              <a:rPr lang="fr-FR" smtClean="0"/>
              <a:t>04/01/2019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04B37-A7B5-4307-878F-59E013A0D0F6}" type="slidenum">
              <a:rPr lang="fr-FR" smtClean="0"/>
              <a:t>‹N°›</a:t>
            </a:fld>
            <a:endParaRPr lang="fr-FR"/>
          </a:p>
        </p:txBody>
      </p:sp>
    </p:spTree>
    <p:extLst>
      <p:ext uri="{BB962C8B-B14F-4D97-AF65-F5344CB8AC3E}">
        <p14:creationId xmlns:p14="http://schemas.microsoft.com/office/powerpoint/2010/main" val="253885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8204B37-A7B5-4307-878F-59E013A0D0F6}" type="slidenum">
              <a:rPr lang="fr-FR" smtClean="0"/>
              <a:t>1</a:t>
            </a:fld>
            <a:endParaRPr lang="fr-FR"/>
          </a:p>
        </p:txBody>
      </p:sp>
    </p:spTree>
    <p:extLst>
      <p:ext uri="{BB962C8B-B14F-4D97-AF65-F5344CB8AC3E}">
        <p14:creationId xmlns:p14="http://schemas.microsoft.com/office/powerpoint/2010/main" val="144724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48204B37-A7B5-4307-878F-59E013A0D0F6}" type="slidenum">
              <a:rPr lang="fr-FR" smtClean="0"/>
              <a:t>4</a:t>
            </a:fld>
            <a:endParaRPr lang="fr-FR"/>
          </a:p>
        </p:txBody>
      </p:sp>
      <p:sp>
        <p:nvSpPr>
          <p:cNvPr id="6" name="Espace réservé des notes 5">
            <a:extLst>
              <a:ext uri="{FF2B5EF4-FFF2-40B4-BE49-F238E27FC236}">
                <a16:creationId xmlns:a16="http://schemas.microsoft.com/office/drawing/2014/main" id="{D0ADF78A-0624-4FF5-8676-0B84AF9B0723}"/>
              </a:ext>
            </a:extLst>
          </p:cNvPr>
          <p:cNvSpPr>
            <a:spLocks noGrp="1"/>
          </p:cNvSpPr>
          <p:nvPr>
            <p:ph type="body" sz="quarter" idx="3"/>
          </p:nvPr>
        </p:nvSpPr>
        <p:spPr/>
        <p:txBody>
          <a:bodyPr/>
          <a:lstStyle/>
          <a:p>
            <a:endParaRPr lang="fr-FR"/>
          </a:p>
        </p:txBody>
      </p:sp>
    </p:spTree>
    <p:extLst>
      <p:ext uri="{BB962C8B-B14F-4D97-AF65-F5344CB8AC3E}">
        <p14:creationId xmlns:p14="http://schemas.microsoft.com/office/powerpoint/2010/main" val="315083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204B37-A7B5-4307-878F-59E013A0D0F6}" type="slidenum">
              <a:rPr lang="fr-FR" smtClean="0"/>
              <a:t>10</a:t>
            </a:fld>
            <a:endParaRPr lang="fr-FR"/>
          </a:p>
        </p:txBody>
      </p:sp>
    </p:spTree>
    <p:extLst>
      <p:ext uri="{BB962C8B-B14F-4D97-AF65-F5344CB8AC3E}">
        <p14:creationId xmlns:p14="http://schemas.microsoft.com/office/powerpoint/2010/main" val="169420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aaaaaaaaaaaaa</a:t>
            </a:r>
            <a:endParaRPr lang="fr-FR" dirty="0"/>
          </a:p>
        </p:txBody>
      </p:sp>
      <p:sp>
        <p:nvSpPr>
          <p:cNvPr id="4" name="Espace réservé du numéro de diapositive 3"/>
          <p:cNvSpPr>
            <a:spLocks noGrp="1"/>
          </p:cNvSpPr>
          <p:nvPr>
            <p:ph type="sldNum" sz="quarter" idx="5"/>
          </p:nvPr>
        </p:nvSpPr>
        <p:spPr/>
        <p:txBody>
          <a:bodyPr/>
          <a:lstStyle/>
          <a:p>
            <a:fld id="{48204B37-A7B5-4307-878F-59E013A0D0F6}" type="slidenum">
              <a:rPr lang="fr-FR" smtClean="0"/>
              <a:t>12</a:t>
            </a:fld>
            <a:endParaRPr lang="fr-FR"/>
          </a:p>
        </p:txBody>
      </p:sp>
    </p:spTree>
    <p:extLst>
      <p:ext uri="{BB962C8B-B14F-4D97-AF65-F5344CB8AC3E}">
        <p14:creationId xmlns:p14="http://schemas.microsoft.com/office/powerpoint/2010/main" val="853336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7D8CE77-BC09-431A-8DC2-E7DE6BC2A629}" type="datetime1">
              <a:rPr lang="en-US" smtClean="0"/>
              <a:t>1/4/2019</a:t>
            </a:fld>
            <a:endParaRPr lang="en-US" dirty="0"/>
          </a:p>
        </p:txBody>
      </p:sp>
      <p:sp>
        <p:nvSpPr>
          <p:cNvPr id="5" name="Footer Placeholder 4"/>
          <p:cNvSpPr>
            <a:spLocks noGrp="1"/>
          </p:cNvSpPr>
          <p:nvPr>
            <p:ph type="ftr" sz="quarter" idx="11"/>
          </p:nvPr>
        </p:nvSpPr>
        <p:spPr/>
        <p:txBody>
          <a:bodyPr/>
          <a:lstStyle/>
          <a:p>
            <a:r>
              <a:rPr lang="fr-FR"/>
              <a:t>Communauté des Communes Pays de Tarascon-Commune de Saurat-ADRET Environnement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1FE473D-82DF-4946-9141-8376A94B1A59}" type="datetime1">
              <a:rPr lang="en-US" smtClean="0"/>
              <a:t>1/4/2019</a:t>
            </a:fld>
            <a:endParaRPr lang="en-US" dirty="0"/>
          </a:p>
        </p:txBody>
      </p:sp>
      <p:sp>
        <p:nvSpPr>
          <p:cNvPr id="5" name="Footer Placeholder 4"/>
          <p:cNvSpPr>
            <a:spLocks noGrp="1"/>
          </p:cNvSpPr>
          <p:nvPr>
            <p:ph type="ftr" sz="quarter" idx="11"/>
          </p:nvPr>
        </p:nvSpPr>
        <p:spPr/>
        <p:txBody>
          <a:bodyPr/>
          <a:lstStyle/>
          <a:p>
            <a:r>
              <a:rPr lang="fr-FR"/>
              <a:t>Communauté des Communes Pays de Tarascon-Commune de Saurat-ADRET Environnement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49E555C-1B15-40A3-B22B-4299BBC9EDC1}" type="datetime1">
              <a:rPr lang="en-US" smtClean="0"/>
              <a:t>1/4/2019</a:t>
            </a:fld>
            <a:endParaRPr lang="en-US" dirty="0"/>
          </a:p>
        </p:txBody>
      </p:sp>
      <p:sp>
        <p:nvSpPr>
          <p:cNvPr id="5" name="Footer Placeholder 4"/>
          <p:cNvSpPr>
            <a:spLocks noGrp="1"/>
          </p:cNvSpPr>
          <p:nvPr>
            <p:ph type="ftr" sz="quarter" idx="11"/>
          </p:nvPr>
        </p:nvSpPr>
        <p:spPr/>
        <p:txBody>
          <a:bodyPr/>
          <a:lstStyle/>
          <a:p>
            <a:r>
              <a:rPr lang="fr-FR"/>
              <a:t>Communauté des Communes Pays de Tarascon-Commune de Saurat-ADRET Environnement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A2F06E7-0C86-45DF-8426-20A121C31712}" type="datetime1">
              <a:rPr lang="en-US" smtClean="0"/>
              <a:t>1/4/2019</a:t>
            </a:fld>
            <a:endParaRPr lang="en-US" dirty="0"/>
          </a:p>
        </p:txBody>
      </p:sp>
      <p:sp>
        <p:nvSpPr>
          <p:cNvPr id="5" name="Footer Placeholder 4"/>
          <p:cNvSpPr>
            <a:spLocks noGrp="1"/>
          </p:cNvSpPr>
          <p:nvPr>
            <p:ph type="ftr" sz="quarter" idx="11"/>
          </p:nvPr>
        </p:nvSpPr>
        <p:spPr/>
        <p:txBody>
          <a:bodyPr/>
          <a:lstStyle/>
          <a:p>
            <a:r>
              <a:rPr lang="fr-FR"/>
              <a:t>Communauté des Communes Pays de Tarascon-Commune de Saurat-ADRET Environnement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F4C3B03-CE1C-41ED-9297-E9EB512633F8}" type="datetime1">
              <a:rPr lang="en-US" smtClean="0"/>
              <a:t>1/4/2019</a:t>
            </a:fld>
            <a:endParaRPr lang="en-US" dirty="0"/>
          </a:p>
        </p:txBody>
      </p:sp>
      <p:sp>
        <p:nvSpPr>
          <p:cNvPr id="5" name="Footer Placeholder 4"/>
          <p:cNvSpPr>
            <a:spLocks noGrp="1"/>
          </p:cNvSpPr>
          <p:nvPr>
            <p:ph type="ftr" sz="quarter" idx="11"/>
          </p:nvPr>
        </p:nvSpPr>
        <p:spPr/>
        <p:txBody>
          <a:bodyPr/>
          <a:lstStyle/>
          <a:p>
            <a:r>
              <a:rPr lang="fr-FR"/>
              <a:t>Communauté des Communes Pays de Tarascon-Commune de Saurat-ADRET Environnement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84F79A5-20BF-4F0E-8CD1-2D7E3EFAD430}" type="datetime1">
              <a:rPr lang="en-US" smtClean="0"/>
              <a:t>1/4/2019</a:t>
            </a:fld>
            <a:endParaRPr lang="en-US" dirty="0"/>
          </a:p>
        </p:txBody>
      </p:sp>
      <p:sp>
        <p:nvSpPr>
          <p:cNvPr id="5" name="Footer Placeholder 4"/>
          <p:cNvSpPr>
            <a:spLocks noGrp="1"/>
          </p:cNvSpPr>
          <p:nvPr>
            <p:ph type="ftr" sz="quarter" idx="11"/>
          </p:nvPr>
        </p:nvSpPr>
        <p:spPr/>
        <p:txBody>
          <a:bodyPr/>
          <a:lstStyle/>
          <a:p>
            <a:r>
              <a:rPr lang="fr-FR"/>
              <a:t>Communauté des Communes Pays de Tarascon-Commune de Saurat-ADRET Environnement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8BD9AAF-A749-47A6-B7AF-56B1EC2DDAF2}" type="datetime1">
              <a:rPr lang="en-US" smtClean="0"/>
              <a:t>1/4/2019</a:t>
            </a:fld>
            <a:endParaRPr lang="en-US" dirty="0"/>
          </a:p>
        </p:txBody>
      </p:sp>
      <p:sp>
        <p:nvSpPr>
          <p:cNvPr id="5" name="Footer Placeholder 4"/>
          <p:cNvSpPr>
            <a:spLocks noGrp="1"/>
          </p:cNvSpPr>
          <p:nvPr>
            <p:ph type="ftr" sz="quarter" idx="11"/>
          </p:nvPr>
        </p:nvSpPr>
        <p:spPr/>
        <p:txBody>
          <a:bodyPr/>
          <a:lstStyle/>
          <a:p>
            <a:r>
              <a:rPr lang="fr-FR"/>
              <a:t>Communauté des Communes Pays de Tarascon-Commune de Saurat-ADRET Environnement</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9EAB368-124D-49B7-B2BA-3D8C047AB2FF}" type="datetime1">
              <a:rPr lang="en-US" smtClean="0"/>
              <a:t>1/4/2019</a:t>
            </a:fld>
            <a:endParaRPr lang="en-US" dirty="0"/>
          </a:p>
        </p:txBody>
      </p:sp>
      <p:sp>
        <p:nvSpPr>
          <p:cNvPr id="5" name="Footer Placeholder 4"/>
          <p:cNvSpPr>
            <a:spLocks noGrp="1"/>
          </p:cNvSpPr>
          <p:nvPr>
            <p:ph type="ftr" sz="quarter" idx="11"/>
          </p:nvPr>
        </p:nvSpPr>
        <p:spPr/>
        <p:txBody>
          <a:bodyPr/>
          <a:lstStyle/>
          <a:p>
            <a:r>
              <a:rPr lang="fr-FR"/>
              <a:t>Communauté des Communes Pays de Tarascon-Commune de Saurat-ADRET Environnement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74F213C-ECD4-4E55-92C6-0B62673C2F78}" type="datetime1">
              <a:rPr lang="en-US" smtClean="0"/>
              <a:t>1/4/2019</a:t>
            </a:fld>
            <a:endParaRPr lang="en-US" dirty="0"/>
          </a:p>
        </p:txBody>
      </p:sp>
      <p:sp>
        <p:nvSpPr>
          <p:cNvPr id="5" name="Footer Placeholder 4"/>
          <p:cNvSpPr>
            <a:spLocks noGrp="1"/>
          </p:cNvSpPr>
          <p:nvPr>
            <p:ph type="ftr" sz="quarter" idx="11"/>
          </p:nvPr>
        </p:nvSpPr>
        <p:spPr/>
        <p:txBody>
          <a:bodyPr/>
          <a:lstStyle/>
          <a:p>
            <a:r>
              <a:rPr lang="fr-FR"/>
              <a:t>Communauté des Communes Pays de Tarascon-Commune de Saurat-ADRET Environnement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AF74BFD-A94A-41FB-8EAA-8F0AE12466A2}" type="datetime1">
              <a:rPr lang="en-US" smtClean="0"/>
              <a:t>1/4/2019</a:t>
            </a:fld>
            <a:endParaRPr lang="en-US" dirty="0"/>
          </a:p>
        </p:txBody>
      </p:sp>
      <p:sp>
        <p:nvSpPr>
          <p:cNvPr id="5" name="Footer Placeholder 4"/>
          <p:cNvSpPr>
            <a:spLocks noGrp="1"/>
          </p:cNvSpPr>
          <p:nvPr>
            <p:ph type="ftr" sz="quarter" idx="11"/>
          </p:nvPr>
        </p:nvSpPr>
        <p:spPr/>
        <p:txBody>
          <a:bodyPr/>
          <a:lstStyle/>
          <a:p>
            <a:r>
              <a:rPr lang="fr-FR"/>
              <a:t>Communauté des Communes Pays de Tarascon-Commune de Saurat-ADRET Environnement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A673200-A918-4F8C-A858-316727051339}" type="datetime1">
              <a:rPr lang="en-US" smtClean="0"/>
              <a:t>1/4/2019</a:t>
            </a:fld>
            <a:endParaRPr lang="en-US" dirty="0"/>
          </a:p>
        </p:txBody>
      </p:sp>
      <p:sp>
        <p:nvSpPr>
          <p:cNvPr id="6" name="Footer Placeholder 5"/>
          <p:cNvSpPr>
            <a:spLocks noGrp="1"/>
          </p:cNvSpPr>
          <p:nvPr>
            <p:ph type="ftr" sz="quarter" idx="11"/>
          </p:nvPr>
        </p:nvSpPr>
        <p:spPr/>
        <p:txBody>
          <a:bodyPr/>
          <a:lstStyle/>
          <a:p>
            <a:r>
              <a:rPr lang="fr-FR"/>
              <a:t>Communauté des Communes Pays de Tarascon-Commune de Saurat-ADRET Environnement</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3DE8627-0AC8-4818-9E67-3F0193A10B50}" type="datetime1">
              <a:rPr lang="en-US" smtClean="0"/>
              <a:t>1/4/2019</a:t>
            </a:fld>
            <a:endParaRPr lang="en-US" dirty="0"/>
          </a:p>
        </p:txBody>
      </p:sp>
      <p:sp>
        <p:nvSpPr>
          <p:cNvPr id="8" name="Footer Placeholder 7"/>
          <p:cNvSpPr>
            <a:spLocks noGrp="1"/>
          </p:cNvSpPr>
          <p:nvPr>
            <p:ph type="ftr" sz="quarter" idx="11"/>
          </p:nvPr>
        </p:nvSpPr>
        <p:spPr/>
        <p:txBody>
          <a:bodyPr/>
          <a:lstStyle/>
          <a:p>
            <a:r>
              <a:rPr lang="fr-FR"/>
              <a:t>Communauté des Communes Pays de Tarascon-Commune de Saurat-ADRET Environnement</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29E657B-C3E2-4AD6-A094-F3C8AB7F5421}" type="datetime1">
              <a:rPr lang="en-US" smtClean="0"/>
              <a:t>1/4/2019</a:t>
            </a:fld>
            <a:endParaRPr lang="en-US" dirty="0"/>
          </a:p>
        </p:txBody>
      </p:sp>
      <p:sp>
        <p:nvSpPr>
          <p:cNvPr id="4" name="Footer Placeholder 3"/>
          <p:cNvSpPr>
            <a:spLocks noGrp="1"/>
          </p:cNvSpPr>
          <p:nvPr>
            <p:ph type="ftr" sz="quarter" idx="11"/>
          </p:nvPr>
        </p:nvSpPr>
        <p:spPr/>
        <p:txBody>
          <a:bodyPr/>
          <a:lstStyle/>
          <a:p>
            <a:r>
              <a:rPr lang="fr-FR"/>
              <a:t>Communauté des Communes Pays de Tarascon-Commune de Saurat-ADRET Environnement</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A98851-A059-45E7-8A74-94C2FE5C673B}" type="datetime1">
              <a:rPr lang="en-US" smtClean="0"/>
              <a:t>1/4/2019</a:t>
            </a:fld>
            <a:endParaRPr lang="en-US" dirty="0"/>
          </a:p>
        </p:txBody>
      </p:sp>
      <p:sp>
        <p:nvSpPr>
          <p:cNvPr id="3" name="Footer Placeholder 2"/>
          <p:cNvSpPr>
            <a:spLocks noGrp="1"/>
          </p:cNvSpPr>
          <p:nvPr>
            <p:ph type="ftr" sz="quarter" idx="11"/>
          </p:nvPr>
        </p:nvSpPr>
        <p:spPr/>
        <p:txBody>
          <a:bodyPr/>
          <a:lstStyle/>
          <a:p>
            <a:r>
              <a:rPr lang="fr-FR"/>
              <a:t>Communauté des Communes Pays de Tarascon-Commune de Saurat-ADRET Environnement</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B49254E-BF49-400D-904E-E494ECC7BE08}" type="datetime1">
              <a:rPr lang="en-US" smtClean="0"/>
              <a:t>1/4/2019</a:t>
            </a:fld>
            <a:endParaRPr lang="en-US" dirty="0"/>
          </a:p>
        </p:txBody>
      </p:sp>
      <p:sp>
        <p:nvSpPr>
          <p:cNvPr id="6" name="Footer Placeholder 5"/>
          <p:cNvSpPr>
            <a:spLocks noGrp="1"/>
          </p:cNvSpPr>
          <p:nvPr>
            <p:ph type="ftr" sz="quarter" idx="11"/>
          </p:nvPr>
        </p:nvSpPr>
        <p:spPr/>
        <p:txBody>
          <a:bodyPr/>
          <a:lstStyle/>
          <a:p>
            <a:r>
              <a:rPr lang="fr-FR"/>
              <a:t>Communauté des Communes Pays de Tarascon-Commune de Saurat-ADRET Environnement</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6903799-C496-493C-BD37-8239446E6DB6}" type="datetime1">
              <a:rPr lang="en-US" smtClean="0"/>
              <a:t>1/4/2019</a:t>
            </a:fld>
            <a:endParaRPr lang="en-US" dirty="0"/>
          </a:p>
        </p:txBody>
      </p:sp>
      <p:sp>
        <p:nvSpPr>
          <p:cNvPr id="6" name="Footer Placeholder 5"/>
          <p:cNvSpPr>
            <a:spLocks noGrp="1"/>
          </p:cNvSpPr>
          <p:nvPr>
            <p:ph type="ftr" sz="quarter" idx="11"/>
          </p:nvPr>
        </p:nvSpPr>
        <p:spPr/>
        <p:txBody>
          <a:bodyPr/>
          <a:lstStyle/>
          <a:p>
            <a:r>
              <a:rPr lang="fr-FR"/>
              <a:t>Communauté des Communes Pays de Tarascon-Commune de Saurat-ADRET Environnement</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501071-77BF-4D65-A8A4-87826EB0AF82}" type="datetime1">
              <a:rPr lang="en-US" smtClean="0"/>
              <a:t>1/4/2019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a:t>Communauté des Communes Pays de Tarascon-Commune de Saurat-ADRET Environnement</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cot-vallee-ariege.fr/img/zoom/site/SCOT/organigramme-V2.p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9EA71D-16F2-4D65-AB12-D6292164ED5E}"/>
              </a:ext>
            </a:extLst>
          </p:cNvPr>
          <p:cNvSpPr>
            <a:spLocks noGrp="1"/>
          </p:cNvSpPr>
          <p:nvPr>
            <p:ph type="ctrTitle"/>
          </p:nvPr>
        </p:nvSpPr>
        <p:spPr>
          <a:xfrm>
            <a:off x="1248677" y="318849"/>
            <a:ext cx="7766936" cy="3470265"/>
          </a:xfrm>
        </p:spPr>
        <p:txBody>
          <a:bodyPr/>
          <a:lstStyle/>
          <a:p>
            <a:pPr algn="ctr"/>
            <a:r>
              <a:rPr lang="fr-FR" b="1" dirty="0">
                <a:solidFill>
                  <a:schemeClr val="tx1"/>
                </a:solidFill>
              </a:rPr>
              <a:t>Réunion publique d’information sur le projet de révision du PLU de SAURAT </a:t>
            </a:r>
          </a:p>
        </p:txBody>
      </p:sp>
      <p:sp>
        <p:nvSpPr>
          <p:cNvPr id="3" name="Sous-titre 2">
            <a:extLst>
              <a:ext uri="{FF2B5EF4-FFF2-40B4-BE49-F238E27FC236}">
                <a16:creationId xmlns:a16="http://schemas.microsoft.com/office/drawing/2014/main" id="{D879FE50-F500-4E41-8749-24DCA829CC2C}"/>
              </a:ext>
            </a:extLst>
          </p:cNvPr>
          <p:cNvSpPr>
            <a:spLocks noGrp="1"/>
          </p:cNvSpPr>
          <p:nvPr>
            <p:ph type="subTitle" idx="1"/>
          </p:nvPr>
        </p:nvSpPr>
        <p:spPr>
          <a:xfrm>
            <a:off x="2025856" y="3607355"/>
            <a:ext cx="6096158" cy="2731963"/>
          </a:xfrm>
        </p:spPr>
        <p:txBody>
          <a:bodyPr>
            <a:normAutofit fontScale="92500" lnSpcReduction="10000"/>
          </a:bodyPr>
          <a:lstStyle/>
          <a:p>
            <a:pPr algn="ctr"/>
            <a:endParaRPr lang="fr-FR" sz="2000" b="1" dirty="0"/>
          </a:p>
          <a:p>
            <a:pPr algn="ctr"/>
            <a:r>
              <a:rPr lang="fr-FR" sz="2000" b="1" dirty="0"/>
              <a:t>Vendredi 4 janvier 2019 à partir de 20 h 30</a:t>
            </a:r>
          </a:p>
          <a:p>
            <a:pPr algn="ctr"/>
            <a:r>
              <a:rPr lang="fr-FR" sz="2000" b="1" dirty="0"/>
              <a:t>À la </a:t>
            </a:r>
            <a:r>
              <a:rPr lang="fr-FR" sz="2000" b="1" dirty="0" err="1"/>
              <a:t>Maïsou</a:t>
            </a:r>
            <a:r>
              <a:rPr lang="fr-FR" sz="2000" b="1" dirty="0"/>
              <a:t> d’</a:t>
            </a:r>
            <a:r>
              <a:rPr lang="fr-FR" sz="2000" b="1" dirty="0" err="1"/>
              <a:t>Amount</a:t>
            </a:r>
            <a:endParaRPr lang="fr-FR" sz="2000" b="1" dirty="0"/>
          </a:p>
          <a:p>
            <a:pPr algn="ctr"/>
            <a:r>
              <a:rPr lang="fr-FR" sz="2000" b="1" dirty="0"/>
              <a:t>__o__</a:t>
            </a:r>
          </a:p>
          <a:p>
            <a:pPr algn="ctr"/>
            <a:r>
              <a:rPr lang="fr-FR" sz="2000" b="1" dirty="0"/>
              <a:t>SCoT Vallée de l’Ariège</a:t>
            </a:r>
          </a:p>
          <a:p>
            <a:pPr algn="ctr"/>
            <a:r>
              <a:rPr lang="fr-FR" sz="2000" b="1" dirty="0"/>
              <a:t>Communauté de Communes du Pays de Tarascon</a:t>
            </a:r>
          </a:p>
          <a:p>
            <a:pPr algn="ctr"/>
            <a:r>
              <a:rPr lang="fr-FR" sz="2000" b="1" dirty="0"/>
              <a:t>Commune de Saurat</a:t>
            </a:r>
          </a:p>
        </p:txBody>
      </p:sp>
      <p:pic>
        <p:nvPicPr>
          <p:cNvPr id="5" name="Image 4">
            <a:extLst>
              <a:ext uri="{FF2B5EF4-FFF2-40B4-BE49-F238E27FC236}">
                <a16:creationId xmlns:a16="http://schemas.microsoft.com/office/drawing/2014/main" id="{55FBEA32-6FBD-44DA-BEA8-9BEC9D351F19}"/>
              </a:ext>
            </a:extLst>
          </p:cNvPr>
          <p:cNvPicPr>
            <a:picLocks noChangeAspect="1"/>
          </p:cNvPicPr>
          <p:nvPr/>
        </p:nvPicPr>
        <p:blipFill>
          <a:blip r:embed="rId3"/>
          <a:stretch>
            <a:fillRect/>
          </a:stretch>
        </p:blipFill>
        <p:spPr>
          <a:xfrm>
            <a:off x="8140379" y="4782352"/>
            <a:ext cx="1214072" cy="1597463"/>
          </a:xfrm>
          <a:prstGeom prst="rect">
            <a:avLst/>
          </a:prstGeom>
        </p:spPr>
      </p:pic>
      <p:sp>
        <p:nvSpPr>
          <p:cNvPr id="4" name="Espace réservé du pied de page 3">
            <a:extLst>
              <a:ext uri="{FF2B5EF4-FFF2-40B4-BE49-F238E27FC236}">
                <a16:creationId xmlns:a16="http://schemas.microsoft.com/office/drawing/2014/main" id="{B97E64A1-CD77-4323-B003-2933B49664C4}"/>
              </a:ext>
            </a:extLst>
          </p:cNvPr>
          <p:cNvSpPr>
            <a:spLocks noGrp="1"/>
          </p:cNvSpPr>
          <p:nvPr>
            <p:ph type="ftr" sz="quarter" idx="11"/>
          </p:nvPr>
        </p:nvSpPr>
        <p:spPr>
          <a:xfrm>
            <a:off x="2875082" y="6379815"/>
            <a:ext cx="6297612" cy="365125"/>
          </a:xfrm>
        </p:spPr>
        <p:txBody>
          <a:bodyPr/>
          <a:lstStyle/>
          <a:p>
            <a:r>
              <a:rPr lang="fr-FR" dirty="0"/>
              <a:t>Communauté des Communes Pays de Tarascon-Commune de Saurat-ADRET Environnement</a:t>
            </a:r>
            <a:endParaRPr lang="en-US" dirty="0"/>
          </a:p>
        </p:txBody>
      </p:sp>
      <p:sp>
        <p:nvSpPr>
          <p:cNvPr id="6" name="Espace réservé du numéro de diapositive 5">
            <a:extLst>
              <a:ext uri="{FF2B5EF4-FFF2-40B4-BE49-F238E27FC236}">
                <a16:creationId xmlns:a16="http://schemas.microsoft.com/office/drawing/2014/main" id="{09B0705F-08F5-48E8-99B8-60FF55102FC8}"/>
              </a:ext>
            </a:extLst>
          </p:cNvPr>
          <p:cNvSpPr>
            <a:spLocks noGrp="1"/>
          </p:cNvSpPr>
          <p:nvPr>
            <p:ph type="sldNum" sz="quarter" idx="12"/>
          </p:nvPr>
        </p:nvSpPr>
        <p:spPr>
          <a:xfrm>
            <a:off x="8053274" y="6379815"/>
            <a:ext cx="683339" cy="365125"/>
          </a:xfrm>
        </p:spPr>
        <p:txBody>
          <a:bodyPr/>
          <a:lstStyle/>
          <a:p>
            <a:fld id="{D57F1E4F-1CFF-5643-939E-217C01CDF565}" type="slidenum">
              <a:rPr lang="en-US" smtClean="0"/>
              <a:pPr/>
              <a:t>1</a:t>
            </a:fld>
            <a:endParaRPr lang="en-US" dirty="0"/>
          </a:p>
        </p:txBody>
      </p:sp>
      <p:pic>
        <p:nvPicPr>
          <p:cNvPr id="8" name="Image 7">
            <a:extLst>
              <a:ext uri="{FF2B5EF4-FFF2-40B4-BE49-F238E27FC236}">
                <a16:creationId xmlns:a16="http://schemas.microsoft.com/office/drawing/2014/main" id="{F211AAED-110C-4C1B-AF63-B33F45359B22}"/>
              </a:ext>
            </a:extLst>
          </p:cNvPr>
          <p:cNvPicPr>
            <a:picLocks noChangeAspect="1"/>
          </p:cNvPicPr>
          <p:nvPr/>
        </p:nvPicPr>
        <p:blipFill>
          <a:blip r:embed="rId4"/>
          <a:stretch>
            <a:fillRect/>
          </a:stretch>
        </p:blipFill>
        <p:spPr>
          <a:xfrm>
            <a:off x="9548129" y="5039997"/>
            <a:ext cx="2447855" cy="1299321"/>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15938606-CA6D-4CA9-B262-54E1D9BC94FA}"/>
              </a:ext>
            </a:extLst>
          </p:cNvPr>
          <p:cNvPicPr>
            <a:picLocks noChangeAspect="1"/>
          </p:cNvPicPr>
          <p:nvPr/>
        </p:nvPicPr>
        <p:blipFill>
          <a:blip r:embed="rId5"/>
          <a:stretch>
            <a:fillRect/>
          </a:stretch>
        </p:blipFill>
        <p:spPr>
          <a:xfrm>
            <a:off x="443893" y="5080494"/>
            <a:ext cx="1295400" cy="1258824"/>
          </a:xfrm>
          <a:prstGeom prst="rect">
            <a:avLst/>
          </a:prstGeom>
        </p:spPr>
      </p:pic>
    </p:spTree>
    <p:extLst>
      <p:ext uri="{BB962C8B-B14F-4D97-AF65-F5344CB8AC3E}">
        <p14:creationId xmlns:p14="http://schemas.microsoft.com/office/powerpoint/2010/main" val="913915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1A517-8F6B-4E28-899A-8CBC9C7AA711}"/>
              </a:ext>
            </a:extLst>
          </p:cNvPr>
          <p:cNvSpPr>
            <a:spLocks noGrp="1"/>
          </p:cNvSpPr>
          <p:nvPr>
            <p:ph type="title"/>
          </p:nvPr>
        </p:nvSpPr>
        <p:spPr>
          <a:xfrm>
            <a:off x="503163" y="667657"/>
            <a:ext cx="8596668" cy="1320800"/>
          </a:xfrm>
        </p:spPr>
        <p:txBody>
          <a:bodyPr>
            <a:normAutofit fontScale="90000"/>
          </a:bodyPr>
          <a:lstStyle/>
          <a:p>
            <a:r>
              <a:rPr lang="fr-FR" sz="4000" b="1" dirty="0"/>
              <a:t>Quelques éléments de contexte</a:t>
            </a:r>
            <a:br>
              <a:rPr lang="fr-FR" b="1" dirty="0"/>
            </a:br>
            <a:r>
              <a:rPr lang="fr-FR" sz="2700" b="1" i="1" dirty="0"/>
              <a:t>Un nouveau cadre législatif pour un urbanisme rénové en constante évolution…</a:t>
            </a:r>
            <a:br>
              <a:rPr lang="fr-FR" altLang="fr-FR" sz="2700" i="1" dirty="0">
                <a:solidFill>
                  <a:srgbClr val="0066FF"/>
                </a:solidFill>
              </a:rPr>
            </a:br>
            <a:endParaRPr lang="fr-FR" sz="2700" b="1" i="1" dirty="0"/>
          </a:p>
        </p:txBody>
      </p:sp>
      <p:sp>
        <p:nvSpPr>
          <p:cNvPr id="3" name="Espace réservé du contenu 2">
            <a:extLst>
              <a:ext uri="{FF2B5EF4-FFF2-40B4-BE49-F238E27FC236}">
                <a16:creationId xmlns:a16="http://schemas.microsoft.com/office/drawing/2014/main" id="{B2EC872C-7D86-477E-92FB-A237861BEE78}"/>
              </a:ext>
            </a:extLst>
          </p:cNvPr>
          <p:cNvSpPr>
            <a:spLocks noGrp="1"/>
          </p:cNvSpPr>
          <p:nvPr>
            <p:ph idx="1"/>
          </p:nvPr>
        </p:nvSpPr>
        <p:spPr>
          <a:xfrm>
            <a:off x="362857" y="2160589"/>
            <a:ext cx="9332686" cy="4501468"/>
          </a:xfrm>
        </p:spPr>
        <p:txBody>
          <a:bodyPr>
            <a:normAutofit fontScale="40000" lnSpcReduction="20000"/>
          </a:bodyPr>
          <a:lstStyle/>
          <a:p>
            <a:pPr>
              <a:lnSpc>
                <a:spcPct val="80000"/>
              </a:lnSpc>
              <a:buNone/>
            </a:pPr>
            <a:endParaRPr lang="fr-FR" altLang="fr-FR" dirty="0">
              <a:solidFill>
                <a:srgbClr val="0066FF"/>
              </a:solidFill>
            </a:endParaRPr>
          </a:p>
          <a:p>
            <a:pPr>
              <a:buFont typeface="Wingdings" panose="05000000000000000000" pitchFamily="2" charset="2"/>
              <a:buChar char="Ø"/>
            </a:pPr>
            <a:r>
              <a:rPr lang="fr-FR" sz="5000" b="1" dirty="0"/>
              <a:t>Le cadre législatif de l’urbanisme issu des Lois SRU, UH, Grenelle I et II, de Modernisation de l’Agriculture et de la Pêche, ALUR et Montagne 2, ne cesse d’évoluer,</a:t>
            </a:r>
            <a:endParaRPr lang="fr-FR" altLang="fr-FR" sz="5000" b="1" dirty="0"/>
          </a:p>
          <a:p>
            <a:pPr marL="0" indent="0">
              <a:lnSpc>
                <a:spcPct val="120000"/>
              </a:lnSpc>
              <a:buNone/>
            </a:pPr>
            <a:r>
              <a:rPr lang="fr-FR" altLang="fr-FR" sz="4500" b="1" i="1" dirty="0"/>
              <a:t>Par exemple, quelques nouvelles lois promulguées depuis la mise en application du PLU de Saurat en janvier 2009 qui nous impactent directement :</a:t>
            </a:r>
          </a:p>
          <a:p>
            <a:pPr lvl="1">
              <a:lnSpc>
                <a:spcPct val="120000"/>
              </a:lnSpc>
              <a:buFont typeface="Wingdings" panose="05000000000000000000" pitchFamily="2" charset="2"/>
              <a:buChar char="q"/>
            </a:pPr>
            <a:r>
              <a:rPr lang="fr-FR" altLang="fr-FR" sz="4500" b="1" dirty="0"/>
              <a:t>	2010 : la loi Engagement National pour l’Environnement (Grenelle II) portant sur les continuités écologiques, la lutte contre le réchauffement climatique, les objectifs de consommation d’espace,</a:t>
            </a:r>
          </a:p>
          <a:p>
            <a:pPr lvl="1">
              <a:lnSpc>
                <a:spcPct val="120000"/>
              </a:lnSpc>
              <a:buFont typeface="Wingdings" panose="05000000000000000000" pitchFamily="2" charset="2"/>
              <a:buChar char="q"/>
            </a:pPr>
            <a:r>
              <a:rPr lang="fr-FR" altLang="fr-FR" sz="4500" b="1" dirty="0"/>
              <a:t>	2014 : la loi ALUR, qui renforce la lutte contre l’étalement urbain avec obligation d’objectifs chiffrés de consommation d’espace, la densification des tissus urbains, la quasi-impossibilité de construire en dehors des bourgs,</a:t>
            </a:r>
          </a:p>
          <a:p>
            <a:pPr lvl="1">
              <a:lnSpc>
                <a:spcPct val="120000"/>
              </a:lnSpc>
              <a:buFont typeface="Wingdings" panose="05000000000000000000" pitchFamily="2" charset="2"/>
              <a:buChar char="q"/>
            </a:pPr>
            <a:r>
              <a:rPr lang="fr-FR" altLang="fr-FR" sz="4500" b="1" dirty="0"/>
              <a:t>	2015 : la loi MACRON : possibilité d’extension du bâti existant (et des annexes) dans le terroir agricole,</a:t>
            </a:r>
          </a:p>
          <a:p>
            <a:endParaRPr lang="fr-FR" dirty="0"/>
          </a:p>
        </p:txBody>
      </p:sp>
      <p:sp>
        <p:nvSpPr>
          <p:cNvPr id="4" name="Espace réservé du pied de page 3">
            <a:extLst>
              <a:ext uri="{FF2B5EF4-FFF2-40B4-BE49-F238E27FC236}">
                <a16:creationId xmlns:a16="http://schemas.microsoft.com/office/drawing/2014/main" id="{C8BB997F-A7B3-4D6A-AC02-D505F84DF76C}"/>
              </a:ext>
            </a:extLst>
          </p:cNvPr>
          <p:cNvSpPr>
            <a:spLocks noGrp="1"/>
          </p:cNvSpPr>
          <p:nvPr>
            <p:ph type="ftr" sz="quarter" idx="11"/>
          </p:nvPr>
        </p:nvSpPr>
        <p:spPr>
          <a:xfrm>
            <a:off x="1880394" y="6510808"/>
            <a:ext cx="6297612" cy="365125"/>
          </a:xfrm>
        </p:spPr>
        <p:txBody>
          <a:bodyPr/>
          <a:lstStyle/>
          <a:p>
            <a:r>
              <a:rPr lang="fr-FR" dirty="0"/>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295FC318-F837-4556-A74A-4D916FE0CB25}"/>
              </a:ext>
            </a:extLst>
          </p:cNvPr>
          <p:cNvSpPr>
            <a:spLocks noGrp="1"/>
          </p:cNvSpPr>
          <p:nvPr>
            <p:ph type="sldNum" sz="quarter" idx="12"/>
          </p:nvPr>
        </p:nvSpPr>
        <p:spPr>
          <a:xfrm>
            <a:off x="7911766" y="6510807"/>
            <a:ext cx="683339" cy="365125"/>
          </a:xfrm>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19446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128B6C-8826-476E-9F17-D5C71B15DDB3}"/>
              </a:ext>
            </a:extLst>
          </p:cNvPr>
          <p:cNvSpPr>
            <a:spLocks noGrp="1"/>
          </p:cNvSpPr>
          <p:nvPr>
            <p:ph type="title"/>
          </p:nvPr>
        </p:nvSpPr>
        <p:spPr>
          <a:xfrm>
            <a:off x="333829" y="609600"/>
            <a:ext cx="8940173" cy="1553030"/>
          </a:xfrm>
        </p:spPr>
        <p:txBody>
          <a:bodyPr>
            <a:normAutofit/>
          </a:bodyPr>
          <a:lstStyle/>
          <a:p>
            <a:r>
              <a:rPr lang="fr-FR" b="1" dirty="0"/>
              <a:t>Quelques éléments de contexte</a:t>
            </a:r>
            <a:br>
              <a:rPr lang="fr-FR" b="1" dirty="0"/>
            </a:br>
            <a:r>
              <a:rPr lang="fr-FR" sz="2700" b="1" i="1" dirty="0"/>
              <a:t>Une prise compte croissante d’aspects sociaux économiques et environnementaux…</a:t>
            </a:r>
          </a:p>
        </p:txBody>
      </p:sp>
      <p:sp>
        <p:nvSpPr>
          <p:cNvPr id="3" name="Espace réservé du contenu 2">
            <a:extLst>
              <a:ext uri="{FF2B5EF4-FFF2-40B4-BE49-F238E27FC236}">
                <a16:creationId xmlns:a16="http://schemas.microsoft.com/office/drawing/2014/main" id="{4E9246DC-0E17-46E0-A044-B862ECCA3E79}"/>
              </a:ext>
            </a:extLst>
          </p:cNvPr>
          <p:cNvSpPr>
            <a:spLocks noGrp="1"/>
          </p:cNvSpPr>
          <p:nvPr>
            <p:ph idx="1"/>
          </p:nvPr>
        </p:nvSpPr>
        <p:spPr>
          <a:xfrm>
            <a:off x="604282" y="2295752"/>
            <a:ext cx="8940173" cy="4064000"/>
          </a:xfrm>
        </p:spPr>
        <p:txBody>
          <a:bodyPr/>
          <a:lstStyle/>
          <a:p>
            <a:pPr>
              <a:buFont typeface="Wingdings" panose="05000000000000000000" pitchFamily="2" charset="2"/>
              <a:buChar char="Ø"/>
            </a:pPr>
            <a:r>
              <a:rPr lang="fr-FR" sz="2400" b="1" dirty="0"/>
              <a:t>La mutualisation et la répartition cohérente des grands équipements et des zones d’activités,</a:t>
            </a:r>
          </a:p>
          <a:p>
            <a:pPr>
              <a:buFont typeface="Wingdings" panose="05000000000000000000" pitchFamily="2" charset="2"/>
              <a:buChar char="Ø"/>
            </a:pPr>
            <a:r>
              <a:rPr lang="fr-FR" sz="2400" b="1" dirty="0"/>
              <a:t>Le développement contraint des réseaux et infrastructures,</a:t>
            </a:r>
          </a:p>
          <a:p>
            <a:pPr>
              <a:buFont typeface="Wingdings" panose="05000000000000000000" pitchFamily="2" charset="2"/>
              <a:buChar char="Ø"/>
            </a:pPr>
            <a:r>
              <a:rPr lang="fr-FR" sz="2400" b="1" dirty="0"/>
              <a:t>Les impacts sur l’énergie et le climat,</a:t>
            </a:r>
          </a:p>
          <a:p>
            <a:pPr>
              <a:buFont typeface="Wingdings" panose="05000000000000000000" pitchFamily="2" charset="2"/>
              <a:buChar char="Ø"/>
            </a:pPr>
            <a:r>
              <a:rPr lang="fr-FR" sz="2400" b="1" dirty="0"/>
              <a:t>La préservation des terres agricoles,</a:t>
            </a:r>
          </a:p>
          <a:p>
            <a:pPr>
              <a:buFont typeface="Wingdings" panose="05000000000000000000" pitchFamily="2" charset="2"/>
              <a:buChar char="Ø"/>
            </a:pPr>
            <a:r>
              <a:rPr lang="fr-FR" sz="2400" b="1" dirty="0"/>
              <a:t>La protection de la biodiversité,</a:t>
            </a:r>
          </a:p>
          <a:p>
            <a:pPr>
              <a:buFont typeface="Wingdings" panose="05000000000000000000" pitchFamily="2" charset="2"/>
              <a:buChar char="Ø"/>
            </a:pPr>
            <a:r>
              <a:rPr lang="fr-FR" sz="2400" b="1" dirty="0"/>
              <a:t>La revitalisation des centre-bourgs et la lutte contre l’étalement urbain,</a:t>
            </a:r>
          </a:p>
          <a:p>
            <a:endParaRPr lang="fr-FR" dirty="0"/>
          </a:p>
        </p:txBody>
      </p:sp>
      <p:sp>
        <p:nvSpPr>
          <p:cNvPr id="4" name="Espace réservé du pied de page 3">
            <a:extLst>
              <a:ext uri="{FF2B5EF4-FFF2-40B4-BE49-F238E27FC236}">
                <a16:creationId xmlns:a16="http://schemas.microsoft.com/office/drawing/2014/main" id="{4C56A602-497B-404B-A017-4C11D54F429D}"/>
              </a:ext>
            </a:extLst>
          </p:cNvPr>
          <p:cNvSpPr>
            <a:spLocks noGrp="1"/>
          </p:cNvSpPr>
          <p:nvPr>
            <p:ph type="ftr" sz="quarter" idx="11"/>
          </p:nvPr>
        </p:nvSpPr>
        <p:spPr>
          <a:xfrm>
            <a:off x="1925563" y="6492875"/>
            <a:ext cx="6297612" cy="365125"/>
          </a:xfrm>
        </p:spPr>
        <p:txBody>
          <a:bodyPr/>
          <a:lstStyle/>
          <a:p>
            <a:r>
              <a:rPr lang="fr-FR" dirty="0"/>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9660816B-55EB-4328-BC61-3469702505F7}"/>
              </a:ext>
            </a:extLst>
          </p:cNvPr>
          <p:cNvSpPr>
            <a:spLocks noGrp="1"/>
          </p:cNvSpPr>
          <p:nvPr>
            <p:ph type="sldNum" sz="quarter" idx="12"/>
          </p:nvPr>
        </p:nvSpPr>
        <p:spPr>
          <a:xfrm>
            <a:off x="7881505" y="6492874"/>
            <a:ext cx="683339" cy="365125"/>
          </a:xfrm>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4259822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F5AE2C-52EE-494B-96D7-8E5C8F521772}"/>
              </a:ext>
            </a:extLst>
          </p:cNvPr>
          <p:cNvSpPr>
            <a:spLocks noGrp="1"/>
          </p:cNvSpPr>
          <p:nvPr>
            <p:ph type="title"/>
          </p:nvPr>
        </p:nvSpPr>
        <p:spPr>
          <a:xfrm>
            <a:off x="701835" y="121279"/>
            <a:ext cx="8596668" cy="1320800"/>
          </a:xfrm>
        </p:spPr>
        <p:txBody>
          <a:bodyPr/>
          <a:lstStyle/>
          <a:p>
            <a:r>
              <a:rPr lang="fr-FR" dirty="0"/>
              <a:t>Point sur les travaux entrepris dans le cadre de la révision du PLU de Saurat</a:t>
            </a:r>
          </a:p>
        </p:txBody>
      </p:sp>
      <p:sp>
        <p:nvSpPr>
          <p:cNvPr id="3" name="Espace réservé du contenu 2">
            <a:extLst>
              <a:ext uri="{FF2B5EF4-FFF2-40B4-BE49-F238E27FC236}">
                <a16:creationId xmlns:a16="http://schemas.microsoft.com/office/drawing/2014/main" id="{B9F6422D-DAEE-4C80-A376-0A7E4E7953DD}"/>
              </a:ext>
            </a:extLst>
          </p:cNvPr>
          <p:cNvSpPr>
            <a:spLocks noGrp="1"/>
          </p:cNvSpPr>
          <p:nvPr>
            <p:ph idx="1"/>
          </p:nvPr>
        </p:nvSpPr>
        <p:spPr>
          <a:xfrm>
            <a:off x="420912" y="1442079"/>
            <a:ext cx="9158515" cy="5196113"/>
          </a:xfrm>
        </p:spPr>
        <p:txBody>
          <a:bodyPr>
            <a:normAutofit fontScale="85000" lnSpcReduction="10000"/>
          </a:bodyPr>
          <a:lstStyle/>
          <a:p>
            <a:pPr>
              <a:buFont typeface="Wingdings" panose="05000000000000000000" pitchFamily="2" charset="2"/>
              <a:buChar char="Ø"/>
            </a:pPr>
            <a:r>
              <a:rPr lang="fr-FR" sz="2400" dirty="0"/>
              <a:t>Un diagnostic complet de la Commune a été réalisé, il constitue un travail énorme d’inventaire et d’analyse, </a:t>
            </a:r>
            <a:r>
              <a:rPr lang="fr-FR" sz="1900" b="1" i="1" dirty="0"/>
              <a:t>(Adret de 2009 à 2014)</a:t>
            </a:r>
          </a:p>
          <a:p>
            <a:pPr>
              <a:buFont typeface="Wingdings" panose="05000000000000000000" pitchFamily="2" charset="2"/>
              <a:buChar char="Ø"/>
            </a:pPr>
            <a:r>
              <a:rPr lang="fr-FR" sz="2400" dirty="0"/>
              <a:t>Les élections de 2014, la loi ALUR et le SCoT ont obligé à une reprise complète du projet de révision </a:t>
            </a:r>
            <a:r>
              <a:rPr lang="fr-FR" sz="2100" b="1" i="1" dirty="0"/>
              <a:t>(</a:t>
            </a:r>
            <a:r>
              <a:rPr lang="fr-FR" sz="1900" b="1" i="1" dirty="0"/>
              <a:t>Adret et Commune depuis fin 2014)</a:t>
            </a:r>
          </a:p>
          <a:p>
            <a:pPr>
              <a:buFont typeface="Wingdings" panose="05000000000000000000" pitchFamily="2" charset="2"/>
              <a:buChar char="Ø"/>
            </a:pPr>
            <a:r>
              <a:rPr lang="fr-FR" sz="2400" dirty="0"/>
              <a:t>Une dispense d’évaluation environnementale a été obtenue auprès de la DREAL, </a:t>
            </a:r>
            <a:r>
              <a:rPr lang="fr-FR" sz="1900" b="1" i="1" dirty="0"/>
              <a:t>(mai 2016)</a:t>
            </a:r>
          </a:p>
          <a:p>
            <a:pPr>
              <a:buFont typeface="Wingdings" panose="05000000000000000000" pitchFamily="2" charset="2"/>
              <a:buChar char="Ø"/>
            </a:pPr>
            <a:r>
              <a:rPr lang="fr-FR" sz="2400" dirty="0"/>
              <a:t>Un Projet d’Aménagement et de Développement Durables (PADD) a été mis au point, </a:t>
            </a:r>
            <a:r>
              <a:rPr lang="fr-FR" sz="1900" b="1" i="1" dirty="0"/>
              <a:t>(Diag.et PADD ont été présentés en réunion publique le 9 aout 2016 )</a:t>
            </a:r>
          </a:p>
          <a:p>
            <a:pPr>
              <a:buFont typeface="Wingdings" panose="05000000000000000000" pitchFamily="2" charset="2"/>
              <a:buChar char="Ø"/>
            </a:pPr>
            <a:r>
              <a:rPr lang="fr-FR" sz="2400" dirty="0"/>
              <a:t>Un règlement comprenant une partie écrite et une partie graphique (zonage) est en cours d’instruction, (</a:t>
            </a:r>
            <a:r>
              <a:rPr lang="fr-FR" sz="1900" b="1" i="1" dirty="0"/>
              <a:t>Adret et Commune depuis 2016)</a:t>
            </a:r>
          </a:p>
          <a:p>
            <a:pPr>
              <a:buFont typeface="Wingdings" panose="05000000000000000000" pitchFamily="2" charset="2"/>
              <a:buChar char="Ø"/>
            </a:pPr>
            <a:r>
              <a:rPr lang="fr-FR" sz="2400" dirty="0"/>
              <a:t>Des Orientations d’Aménagement et de Programmation (OAP) doivent préciser les aménagements retenus, </a:t>
            </a:r>
            <a:r>
              <a:rPr lang="fr-FR" sz="1900" b="1" i="1" dirty="0"/>
              <a:t>(Travaux Adret avec l’appui du CAUE 2017 et 2018)</a:t>
            </a:r>
          </a:p>
          <a:p>
            <a:pPr>
              <a:buFont typeface="Wingdings" panose="05000000000000000000" pitchFamily="2" charset="2"/>
              <a:buChar char="Ø"/>
            </a:pPr>
            <a:r>
              <a:rPr lang="fr-FR" sz="2400" dirty="0"/>
              <a:t>Un rapport de présentation agrège l’ensemble (223 pages) il constitue un Document d’Orientations et d’Objectifs (DOO) et explicite les enjeux et choix retenus</a:t>
            </a:r>
            <a:r>
              <a:rPr lang="fr-FR" sz="1900" b="1" i="1" dirty="0"/>
              <a:t>, (Adret 2018 et 2019)</a:t>
            </a:r>
          </a:p>
        </p:txBody>
      </p:sp>
      <p:sp>
        <p:nvSpPr>
          <p:cNvPr id="4" name="Espace réservé du pied de page 3">
            <a:extLst>
              <a:ext uri="{FF2B5EF4-FFF2-40B4-BE49-F238E27FC236}">
                <a16:creationId xmlns:a16="http://schemas.microsoft.com/office/drawing/2014/main" id="{C14DFE89-E2F7-4C10-9324-F6684DC16C11}"/>
              </a:ext>
            </a:extLst>
          </p:cNvPr>
          <p:cNvSpPr>
            <a:spLocks noGrp="1"/>
          </p:cNvSpPr>
          <p:nvPr>
            <p:ph type="ftr" sz="quarter" idx="11"/>
          </p:nvPr>
        </p:nvSpPr>
        <p:spPr>
          <a:xfrm>
            <a:off x="2041677" y="6496294"/>
            <a:ext cx="6297612" cy="365125"/>
          </a:xfrm>
        </p:spPr>
        <p:txBody>
          <a:bodyPr/>
          <a:lstStyle/>
          <a:p>
            <a:r>
              <a:rPr lang="fr-FR" dirty="0"/>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1D85729F-ED3C-42B5-BBA7-040143E3F7E8}"/>
              </a:ext>
            </a:extLst>
          </p:cNvPr>
          <p:cNvSpPr>
            <a:spLocks noGrp="1"/>
          </p:cNvSpPr>
          <p:nvPr>
            <p:ph type="sldNum" sz="quarter" idx="12"/>
          </p:nvPr>
        </p:nvSpPr>
        <p:spPr>
          <a:xfrm>
            <a:off x="7997619" y="6440155"/>
            <a:ext cx="683339" cy="365125"/>
          </a:xfrm>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187333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3EDDF2-B787-4B3F-853B-A58B120C8C36}"/>
              </a:ext>
            </a:extLst>
          </p:cNvPr>
          <p:cNvSpPr>
            <a:spLocks noGrp="1"/>
          </p:cNvSpPr>
          <p:nvPr>
            <p:ph type="title"/>
          </p:nvPr>
        </p:nvSpPr>
        <p:spPr>
          <a:xfrm>
            <a:off x="677334" y="391887"/>
            <a:ext cx="8887581" cy="1335314"/>
          </a:xfrm>
        </p:spPr>
        <p:txBody>
          <a:bodyPr>
            <a:normAutofit fontScale="90000"/>
          </a:bodyPr>
          <a:lstStyle/>
          <a:p>
            <a:r>
              <a:rPr lang="fr-FR" sz="3100" b="1" dirty="0"/>
              <a:t>Informations sur les orientations et choix proposés :</a:t>
            </a:r>
            <a:br>
              <a:rPr lang="fr-FR" b="1" dirty="0"/>
            </a:br>
            <a:r>
              <a:rPr lang="fr-FR" b="1" dirty="0"/>
              <a:t>1- Le PADD</a:t>
            </a:r>
            <a:br>
              <a:rPr lang="fr-FR" b="1" dirty="0"/>
            </a:br>
            <a:endParaRPr lang="fr-FR" dirty="0"/>
          </a:p>
        </p:txBody>
      </p:sp>
      <p:sp>
        <p:nvSpPr>
          <p:cNvPr id="3" name="Espace réservé du contenu 2">
            <a:extLst>
              <a:ext uri="{FF2B5EF4-FFF2-40B4-BE49-F238E27FC236}">
                <a16:creationId xmlns:a16="http://schemas.microsoft.com/office/drawing/2014/main" id="{630F8D3E-206A-4859-8F91-7B9F3AE962BD}"/>
              </a:ext>
            </a:extLst>
          </p:cNvPr>
          <p:cNvSpPr>
            <a:spLocks noGrp="1"/>
          </p:cNvSpPr>
          <p:nvPr>
            <p:ph idx="1"/>
          </p:nvPr>
        </p:nvSpPr>
        <p:spPr>
          <a:xfrm>
            <a:off x="677334" y="2160589"/>
            <a:ext cx="8596668" cy="4501468"/>
          </a:xfrm>
        </p:spPr>
        <p:txBody>
          <a:bodyPr>
            <a:normAutofit lnSpcReduction="10000"/>
          </a:bodyPr>
          <a:lstStyle/>
          <a:p>
            <a:pPr>
              <a:buFont typeface="Wingdings" panose="05000000000000000000" pitchFamily="2" charset="2"/>
              <a:buChar char="Ø"/>
            </a:pPr>
            <a:r>
              <a:rPr lang="fr-FR" sz="2400" b="1" dirty="0"/>
              <a:t>Le PADD décrit quatre axes d’aménagement et de développement durable :</a:t>
            </a:r>
          </a:p>
          <a:p>
            <a:pPr lvl="1">
              <a:buFont typeface="Wingdings" panose="05000000000000000000" pitchFamily="2" charset="2"/>
              <a:buChar char="q"/>
            </a:pPr>
            <a:r>
              <a:rPr lang="fr-FR" sz="2200" b="1" dirty="0"/>
              <a:t>La protection du patrimoine naturel et la gestion des risques,</a:t>
            </a:r>
          </a:p>
          <a:p>
            <a:pPr lvl="1">
              <a:buFont typeface="Wingdings" panose="05000000000000000000" pitchFamily="2" charset="2"/>
              <a:buChar char="q"/>
            </a:pPr>
            <a:r>
              <a:rPr lang="fr-FR" sz="2200" b="1" dirty="0"/>
              <a:t>La préservation des espaces agricoles sur toute la commune,</a:t>
            </a:r>
          </a:p>
          <a:p>
            <a:pPr lvl="1">
              <a:buFont typeface="Wingdings" panose="05000000000000000000" pitchFamily="2" charset="2"/>
              <a:buChar char="q"/>
            </a:pPr>
            <a:r>
              <a:rPr lang="fr-FR" sz="2200" b="1" dirty="0"/>
              <a:t>La préservation du patrimoine bâti et paysager,</a:t>
            </a:r>
          </a:p>
          <a:p>
            <a:pPr lvl="1">
              <a:buFont typeface="Wingdings" panose="05000000000000000000" pitchFamily="2" charset="2"/>
              <a:buChar char="q"/>
            </a:pPr>
            <a:r>
              <a:rPr lang="fr-FR" sz="2200" b="1" dirty="0"/>
              <a:t>Le développement urbain maîtrisé et harmonieux et l’amélioration du cadre de vie,</a:t>
            </a:r>
          </a:p>
          <a:p>
            <a:pPr>
              <a:buFont typeface="Wingdings" panose="05000000000000000000" pitchFamily="2" charset="2"/>
              <a:buChar char="Ø"/>
            </a:pPr>
            <a:r>
              <a:rPr lang="fr-FR" sz="2400" b="1" dirty="0"/>
              <a:t>Pour chacun de ces axes le PADD précise les enjeux, rappelle le diagnostic, fixe les objectifs et décrit des principes d’action.</a:t>
            </a:r>
          </a:p>
        </p:txBody>
      </p:sp>
      <p:sp>
        <p:nvSpPr>
          <p:cNvPr id="4" name="Espace réservé du pied de page 3">
            <a:extLst>
              <a:ext uri="{FF2B5EF4-FFF2-40B4-BE49-F238E27FC236}">
                <a16:creationId xmlns:a16="http://schemas.microsoft.com/office/drawing/2014/main" id="{5A28A9B7-68AD-4105-A254-D863D2A46D6D}"/>
              </a:ext>
            </a:extLst>
          </p:cNvPr>
          <p:cNvSpPr>
            <a:spLocks noGrp="1"/>
          </p:cNvSpPr>
          <p:nvPr>
            <p:ph type="ftr" sz="quarter" idx="11"/>
          </p:nvPr>
        </p:nvSpPr>
        <p:spPr>
          <a:xfrm>
            <a:off x="2634720" y="6527590"/>
            <a:ext cx="6297612" cy="365125"/>
          </a:xfrm>
        </p:spPr>
        <p:txBody>
          <a:bodyPr/>
          <a:lstStyle/>
          <a:p>
            <a:r>
              <a:rPr lang="fr-FR" dirty="0"/>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4750931F-9AE0-4C9C-81B7-F12464D79405}"/>
              </a:ext>
            </a:extLst>
          </p:cNvPr>
          <p:cNvSpPr>
            <a:spLocks noGrp="1"/>
          </p:cNvSpPr>
          <p:nvPr>
            <p:ph type="sldNum" sz="quarter" idx="12"/>
          </p:nvPr>
        </p:nvSpPr>
        <p:spPr>
          <a:xfrm>
            <a:off x="7908491" y="6492875"/>
            <a:ext cx="683339" cy="365125"/>
          </a:xfrm>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172453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9610CA-DA82-4CB9-B61D-BBC1579C1709}"/>
              </a:ext>
            </a:extLst>
          </p:cNvPr>
          <p:cNvSpPr>
            <a:spLocks noGrp="1"/>
          </p:cNvSpPr>
          <p:nvPr>
            <p:ph type="title"/>
          </p:nvPr>
        </p:nvSpPr>
        <p:spPr>
          <a:xfrm>
            <a:off x="508000" y="377371"/>
            <a:ext cx="9027886" cy="1200055"/>
          </a:xfrm>
        </p:spPr>
        <p:txBody>
          <a:bodyPr>
            <a:normAutofit fontScale="90000"/>
          </a:bodyPr>
          <a:lstStyle/>
          <a:p>
            <a:r>
              <a:rPr lang="fr-FR" sz="3100" b="1" dirty="0"/>
              <a:t>Informations sur les orientations et choix proposés :</a:t>
            </a:r>
            <a:br>
              <a:rPr lang="fr-FR" sz="3100" b="1" dirty="0"/>
            </a:br>
            <a:r>
              <a:rPr lang="fr-FR" b="1" dirty="0"/>
              <a:t>1 bis - Le PADD suite</a:t>
            </a:r>
            <a:endParaRPr lang="fr-FR" dirty="0"/>
          </a:p>
        </p:txBody>
      </p:sp>
      <p:sp>
        <p:nvSpPr>
          <p:cNvPr id="3" name="Espace réservé du contenu 2">
            <a:extLst>
              <a:ext uri="{FF2B5EF4-FFF2-40B4-BE49-F238E27FC236}">
                <a16:creationId xmlns:a16="http://schemas.microsoft.com/office/drawing/2014/main" id="{E36FC78E-6957-48A8-9FF5-F1A7EB925C77}"/>
              </a:ext>
            </a:extLst>
          </p:cNvPr>
          <p:cNvSpPr>
            <a:spLocks noGrp="1"/>
          </p:cNvSpPr>
          <p:nvPr>
            <p:ph idx="1"/>
          </p:nvPr>
        </p:nvSpPr>
        <p:spPr>
          <a:xfrm>
            <a:off x="508000" y="1843314"/>
            <a:ext cx="8926286" cy="4669763"/>
          </a:xfrm>
        </p:spPr>
        <p:txBody>
          <a:bodyPr/>
          <a:lstStyle/>
          <a:p>
            <a:r>
              <a:rPr lang="fr-FR" sz="2400" b="1" dirty="0"/>
              <a:t>Exemple à partir de l’axe 3 : La préservation du patrimoine bâti et paysager, on trouve :</a:t>
            </a:r>
          </a:p>
          <a:p>
            <a:pPr lvl="1">
              <a:buFont typeface="Wingdings" panose="05000000000000000000" pitchFamily="2" charset="2"/>
              <a:buChar char="q"/>
            </a:pPr>
            <a:r>
              <a:rPr lang="fr-FR" sz="1800" b="1" u="sng" dirty="0"/>
              <a:t>Des éléments du diagnostic : </a:t>
            </a:r>
            <a:r>
              <a:rPr lang="fr-FR" sz="1800" b="1" dirty="0"/>
              <a:t>Un passé qui remonte à la préhistoire, un bourg historique, une architecture de village-rue, des portes et ouvertures caractéristiques, </a:t>
            </a:r>
            <a:r>
              <a:rPr lang="fr-FR" sz="1800" b="1" dirty="0" err="1"/>
              <a:t>etc</a:t>
            </a:r>
            <a:r>
              <a:rPr lang="fr-FR" sz="1800" b="1" dirty="0"/>
              <a:t>, des hameaux et écarts nombreux et  typés, des unités paysagères à dominante naturelle et à enjeux variés,</a:t>
            </a:r>
          </a:p>
          <a:p>
            <a:pPr lvl="1">
              <a:buFont typeface="Wingdings" panose="05000000000000000000" pitchFamily="2" charset="2"/>
              <a:buChar char="q"/>
            </a:pPr>
            <a:r>
              <a:rPr lang="fr-FR" sz="1800" b="1" u="sng" dirty="0"/>
              <a:t>Des objectifs :</a:t>
            </a:r>
            <a:r>
              <a:rPr lang="fr-FR" sz="1800" b="1" dirty="0"/>
              <a:t>Préserver et mettre en valeur le bâti traditionnel, d’intérêt  patrimonial situé dans le bourg, les hameaux ou disséminé dans le terroir agricole,</a:t>
            </a:r>
          </a:p>
          <a:p>
            <a:pPr lvl="1">
              <a:buFont typeface="Wingdings" panose="05000000000000000000" pitchFamily="2" charset="2"/>
              <a:buChar char="q"/>
            </a:pPr>
            <a:r>
              <a:rPr lang="fr-FR" sz="1800" b="1" u="sng" dirty="0"/>
              <a:t>Des principes d’actions : </a:t>
            </a:r>
            <a:r>
              <a:rPr lang="fr-FR" sz="1800" b="1" dirty="0"/>
              <a:t>Classement en zone UA le centre bourg et village-rue, en zone Un pour les hameaux  et une codification des bâtiments agricoles pouvant changer de destination. Un  règlement spécifique vise à  préserver et mettre en valeur ces bâtis traditionnels</a:t>
            </a:r>
          </a:p>
          <a:p>
            <a:pPr lvl="1">
              <a:buFont typeface="Wingdings" panose="05000000000000000000" pitchFamily="2" charset="2"/>
              <a:buChar char="q"/>
            </a:pPr>
            <a:endParaRPr lang="fr-FR" sz="1800" b="1" dirty="0"/>
          </a:p>
          <a:p>
            <a:endParaRPr lang="fr-FR" dirty="0"/>
          </a:p>
        </p:txBody>
      </p:sp>
      <p:sp>
        <p:nvSpPr>
          <p:cNvPr id="4" name="Espace réservé du pied de page 3">
            <a:extLst>
              <a:ext uri="{FF2B5EF4-FFF2-40B4-BE49-F238E27FC236}">
                <a16:creationId xmlns:a16="http://schemas.microsoft.com/office/drawing/2014/main" id="{0F659559-0F73-45AD-B7AA-70A98423A8AB}"/>
              </a:ext>
            </a:extLst>
          </p:cNvPr>
          <p:cNvSpPr>
            <a:spLocks noGrp="1"/>
          </p:cNvSpPr>
          <p:nvPr>
            <p:ph type="ftr" sz="quarter" idx="11"/>
          </p:nvPr>
        </p:nvSpPr>
        <p:spPr>
          <a:xfrm>
            <a:off x="2293051" y="6513077"/>
            <a:ext cx="6297612" cy="365125"/>
          </a:xfrm>
        </p:spPr>
        <p:txBody>
          <a:bodyPr/>
          <a:lstStyle/>
          <a:p>
            <a:r>
              <a:rPr lang="fr-FR" dirty="0"/>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C5801E30-0056-48D5-931C-88280B9078F2}"/>
              </a:ext>
            </a:extLst>
          </p:cNvPr>
          <p:cNvSpPr>
            <a:spLocks noGrp="1"/>
          </p:cNvSpPr>
          <p:nvPr>
            <p:ph type="sldNum" sz="quarter" idx="12"/>
          </p:nvPr>
        </p:nvSpPr>
        <p:spPr>
          <a:xfrm>
            <a:off x="8039120" y="6377476"/>
            <a:ext cx="683339" cy="365125"/>
          </a:xfrm>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4244952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B41D77-7006-4D9E-A5A1-3C2FEF67CEE4}"/>
              </a:ext>
            </a:extLst>
          </p:cNvPr>
          <p:cNvSpPr>
            <a:spLocks noGrp="1"/>
          </p:cNvSpPr>
          <p:nvPr>
            <p:ph type="title"/>
          </p:nvPr>
        </p:nvSpPr>
        <p:spPr>
          <a:xfrm>
            <a:off x="537029" y="609600"/>
            <a:ext cx="8911771" cy="1320800"/>
          </a:xfrm>
        </p:spPr>
        <p:txBody>
          <a:bodyPr>
            <a:normAutofit fontScale="90000"/>
          </a:bodyPr>
          <a:lstStyle/>
          <a:p>
            <a:r>
              <a:rPr lang="fr-FR" sz="3100" b="1" dirty="0"/>
              <a:t>Informations sur les orientations et choix proposés : </a:t>
            </a:r>
            <a:br>
              <a:rPr lang="fr-FR" b="1" dirty="0"/>
            </a:br>
            <a:r>
              <a:rPr lang="fr-FR" b="1" dirty="0"/>
              <a:t>2 - Le Zonage :</a:t>
            </a:r>
            <a:endParaRPr lang="fr-FR" dirty="0"/>
          </a:p>
        </p:txBody>
      </p:sp>
      <p:sp>
        <p:nvSpPr>
          <p:cNvPr id="3" name="Espace réservé du contenu 2">
            <a:extLst>
              <a:ext uri="{FF2B5EF4-FFF2-40B4-BE49-F238E27FC236}">
                <a16:creationId xmlns:a16="http://schemas.microsoft.com/office/drawing/2014/main" id="{33405226-4C15-4161-91B0-5BCBD5785EAA}"/>
              </a:ext>
            </a:extLst>
          </p:cNvPr>
          <p:cNvSpPr>
            <a:spLocks noGrp="1"/>
          </p:cNvSpPr>
          <p:nvPr>
            <p:ph idx="1"/>
          </p:nvPr>
        </p:nvSpPr>
        <p:spPr>
          <a:xfrm>
            <a:off x="537029" y="1683657"/>
            <a:ext cx="9069321" cy="4722828"/>
          </a:xfrm>
        </p:spPr>
        <p:txBody>
          <a:bodyPr>
            <a:normAutofit fontScale="92500" lnSpcReduction="20000"/>
          </a:bodyPr>
          <a:lstStyle/>
          <a:p>
            <a:r>
              <a:rPr lang="fr-FR" sz="2400" b="1" dirty="0"/>
              <a:t>Le zonage constitue la partie graphique du règlement du PLU, il couvre l’ensemble du territoire communal, il formalise un plan d’occupation des sols au travers de zones et fait apparaitre toutes les particularités faisant l’objet d’une prise en compte adaptée. Le zonage comporte donc :</a:t>
            </a:r>
          </a:p>
          <a:p>
            <a:pPr lvl="2">
              <a:buFont typeface="Wingdings" panose="05000000000000000000" pitchFamily="2" charset="2"/>
              <a:buChar char="q"/>
            </a:pPr>
            <a:r>
              <a:rPr lang="fr-FR" sz="1800" b="1" dirty="0"/>
              <a:t>Des zones urbaines (U)</a:t>
            </a:r>
          </a:p>
          <a:p>
            <a:pPr lvl="2">
              <a:buFont typeface="Wingdings" panose="05000000000000000000" pitchFamily="2" charset="2"/>
              <a:buChar char="q"/>
            </a:pPr>
            <a:r>
              <a:rPr lang="fr-FR" sz="1800" b="1" dirty="0"/>
              <a:t>Des zones à urbaniser (AU)</a:t>
            </a:r>
          </a:p>
          <a:p>
            <a:pPr lvl="2">
              <a:buFont typeface="Wingdings" panose="05000000000000000000" pitchFamily="2" charset="2"/>
              <a:buChar char="q"/>
            </a:pPr>
            <a:r>
              <a:rPr lang="fr-FR" sz="1800" b="1" dirty="0"/>
              <a:t>Des zones agricoles (A)</a:t>
            </a:r>
          </a:p>
          <a:p>
            <a:pPr lvl="2">
              <a:buFont typeface="Wingdings" panose="05000000000000000000" pitchFamily="2" charset="2"/>
              <a:buChar char="q"/>
            </a:pPr>
            <a:r>
              <a:rPr lang="fr-FR" sz="1800" b="1" dirty="0"/>
              <a:t>Des  zones naturelles (N)</a:t>
            </a:r>
          </a:p>
          <a:p>
            <a:pPr lvl="2">
              <a:buFont typeface="Wingdings" panose="05000000000000000000" pitchFamily="2" charset="2"/>
              <a:buChar char="q"/>
            </a:pPr>
            <a:r>
              <a:rPr lang="fr-FR" sz="1800" b="1" dirty="0"/>
              <a:t>Des emplacements ou secteurs particuliers comme par exemple : espaces boisés surfaciques ou linéaires à conserver, éléments de paysage classés, zones humides, zones de réciprocité, changements possibles de destination,…</a:t>
            </a:r>
          </a:p>
          <a:p>
            <a:pPr marL="457200" lvl="1" indent="0">
              <a:buNone/>
            </a:pPr>
            <a:r>
              <a:rPr lang="fr-FR" sz="2000" b="1" dirty="0"/>
              <a:t>En complément, dans chaque zone des secteurs spécifiques sont également identifiés (par exemple ,</a:t>
            </a:r>
            <a:r>
              <a:rPr lang="fr-FR" sz="2000" b="1" dirty="0" err="1"/>
              <a:t>Uaa</a:t>
            </a:r>
            <a:r>
              <a:rPr lang="fr-FR" sz="2000" b="1" dirty="0"/>
              <a:t>, AU1, </a:t>
            </a:r>
            <a:r>
              <a:rPr lang="fr-FR" sz="2000" b="1" dirty="0" err="1"/>
              <a:t>Atvb</a:t>
            </a:r>
            <a:r>
              <a:rPr lang="fr-FR" sz="2000" b="1" dirty="0"/>
              <a:t>, </a:t>
            </a:r>
            <a:r>
              <a:rPr lang="fr-FR" sz="2000" b="1" dirty="0" err="1"/>
              <a:t>Ap</a:t>
            </a:r>
            <a:r>
              <a:rPr lang="fr-FR" sz="2000" b="1" dirty="0"/>
              <a:t>, Nest, </a:t>
            </a:r>
            <a:r>
              <a:rPr lang="fr-FR" sz="2000" b="1" dirty="0" err="1"/>
              <a:t>Ntvb</a:t>
            </a:r>
            <a:r>
              <a:rPr lang="fr-FR" sz="2000" b="1" dirty="0"/>
              <a:t>,…)</a:t>
            </a:r>
          </a:p>
          <a:p>
            <a:pPr marL="0" indent="0">
              <a:buNone/>
            </a:pPr>
            <a:endParaRPr lang="fr-FR" dirty="0"/>
          </a:p>
        </p:txBody>
      </p:sp>
      <p:sp>
        <p:nvSpPr>
          <p:cNvPr id="4" name="Espace réservé du pied de page 3">
            <a:extLst>
              <a:ext uri="{FF2B5EF4-FFF2-40B4-BE49-F238E27FC236}">
                <a16:creationId xmlns:a16="http://schemas.microsoft.com/office/drawing/2014/main" id="{AF9F6A8E-80A2-4DBF-8DD7-0B5CCB481B0A}"/>
              </a:ext>
            </a:extLst>
          </p:cNvPr>
          <p:cNvSpPr>
            <a:spLocks noGrp="1"/>
          </p:cNvSpPr>
          <p:nvPr>
            <p:ph type="ftr" sz="quarter" idx="11"/>
          </p:nvPr>
        </p:nvSpPr>
        <p:spPr>
          <a:xfrm>
            <a:off x="2293051" y="6406487"/>
            <a:ext cx="6297612" cy="365125"/>
          </a:xfrm>
        </p:spPr>
        <p:txBody>
          <a:bodyPr/>
          <a:lstStyle/>
          <a:p>
            <a:r>
              <a:rPr lang="fr-FR" dirty="0"/>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19743D97-45D6-49DE-B116-4B264E3C26C9}"/>
              </a:ext>
            </a:extLst>
          </p:cNvPr>
          <p:cNvSpPr>
            <a:spLocks noGrp="1"/>
          </p:cNvSpPr>
          <p:nvPr>
            <p:ph type="sldNum" sz="quarter" idx="12"/>
          </p:nvPr>
        </p:nvSpPr>
        <p:spPr>
          <a:xfrm>
            <a:off x="8097177" y="6406486"/>
            <a:ext cx="683339" cy="365125"/>
          </a:xfrm>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439267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98516B-F36E-4DB1-87BD-9B26666C051E}"/>
              </a:ext>
            </a:extLst>
          </p:cNvPr>
          <p:cNvSpPr>
            <a:spLocks noGrp="1"/>
          </p:cNvSpPr>
          <p:nvPr>
            <p:ph type="title"/>
          </p:nvPr>
        </p:nvSpPr>
        <p:spPr>
          <a:xfrm>
            <a:off x="472440" y="238153"/>
            <a:ext cx="9281160" cy="1721276"/>
          </a:xfrm>
        </p:spPr>
        <p:txBody>
          <a:bodyPr>
            <a:normAutofit fontScale="90000"/>
          </a:bodyPr>
          <a:lstStyle/>
          <a:p>
            <a:r>
              <a:rPr lang="fr-FR" sz="3100" b="1" dirty="0"/>
              <a:t>Informations sur les orientations et choix proposés :</a:t>
            </a:r>
            <a:br>
              <a:rPr lang="fr-FR" sz="3100" b="1" dirty="0"/>
            </a:br>
            <a:r>
              <a:rPr lang="fr-FR" b="1" dirty="0"/>
              <a:t>2 bis - Le Zonage : </a:t>
            </a:r>
            <a:br>
              <a:rPr lang="fr-FR" sz="2000" b="1" dirty="0"/>
            </a:br>
            <a:br>
              <a:rPr lang="fr-FR" sz="2000" b="1" dirty="0"/>
            </a:br>
            <a:r>
              <a:rPr lang="fr-FR" sz="2700" b="1" dirty="0">
                <a:solidFill>
                  <a:schemeClr val="tx1"/>
                </a:solidFill>
              </a:rPr>
              <a:t>Exemple de zonage sur le bourg de Saurat </a:t>
            </a:r>
          </a:p>
        </p:txBody>
      </p:sp>
      <p:pic>
        <p:nvPicPr>
          <p:cNvPr id="6" name="Espace réservé du contenu 5">
            <a:extLst>
              <a:ext uri="{FF2B5EF4-FFF2-40B4-BE49-F238E27FC236}">
                <a16:creationId xmlns:a16="http://schemas.microsoft.com/office/drawing/2014/main" id="{D6024D9D-5298-46DD-92CE-DED0210B1A1A}"/>
              </a:ext>
            </a:extLst>
          </p:cNvPr>
          <p:cNvPicPr>
            <a:picLocks noGrp="1" noChangeAspect="1"/>
          </p:cNvPicPr>
          <p:nvPr>
            <p:ph idx="1"/>
          </p:nvPr>
        </p:nvPicPr>
        <p:blipFill>
          <a:blip r:embed="rId2"/>
          <a:stretch>
            <a:fillRect/>
          </a:stretch>
        </p:blipFill>
        <p:spPr>
          <a:xfrm>
            <a:off x="472440" y="1974005"/>
            <a:ext cx="9281160" cy="4432482"/>
          </a:xfrm>
          <a:prstGeom prst="rect">
            <a:avLst/>
          </a:prstGeom>
        </p:spPr>
      </p:pic>
      <p:sp>
        <p:nvSpPr>
          <p:cNvPr id="4" name="Espace réservé du pied de page 3">
            <a:extLst>
              <a:ext uri="{FF2B5EF4-FFF2-40B4-BE49-F238E27FC236}">
                <a16:creationId xmlns:a16="http://schemas.microsoft.com/office/drawing/2014/main" id="{58F0377E-0A5B-4DC5-87F4-2034162C4615}"/>
              </a:ext>
            </a:extLst>
          </p:cNvPr>
          <p:cNvSpPr>
            <a:spLocks noGrp="1"/>
          </p:cNvSpPr>
          <p:nvPr>
            <p:ph type="ftr" sz="quarter" idx="11"/>
          </p:nvPr>
        </p:nvSpPr>
        <p:spPr>
          <a:xfrm>
            <a:off x="2116560" y="6442652"/>
            <a:ext cx="6297612" cy="365125"/>
          </a:xfrm>
        </p:spPr>
        <p:txBody>
          <a:bodyPr/>
          <a:lstStyle/>
          <a:p>
            <a:r>
              <a:rPr lang="fr-FR" dirty="0"/>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8BBBF168-CD36-411A-97F7-93B8FDA48D69}"/>
              </a:ext>
            </a:extLst>
          </p:cNvPr>
          <p:cNvSpPr>
            <a:spLocks noGrp="1"/>
          </p:cNvSpPr>
          <p:nvPr>
            <p:ph type="sldNum" sz="quarter" idx="12"/>
          </p:nvPr>
        </p:nvSpPr>
        <p:spPr>
          <a:xfrm>
            <a:off x="7859143" y="6457228"/>
            <a:ext cx="683339" cy="365125"/>
          </a:xfrm>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01780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512017-75EC-42FA-927D-ADAA97AD81FD}"/>
              </a:ext>
            </a:extLst>
          </p:cNvPr>
          <p:cNvSpPr>
            <a:spLocks noGrp="1"/>
          </p:cNvSpPr>
          <p:nvPr>
            <p:ph type="title"/>
          </p:nvPr>
        </p:nvSpPr>
        <p:spPr>
          <a:xfrm>
            <a:off x="372361" y="93056"/>
            <a:ext cx="8901814" cy="937458"/>
          </a:xfrm>
        </p:spPr>
        <p:txBody>
          <a:bodyPr>
            <a:normAutofit fontScale="90000"/>
          </a:bodyPr>
          <a:lstStyle/>
          <a:p>
            <a:r>
              <a:rPr lang="fr-FR" sz="3100" b="1" dirty="0"/>
              <a:t>Informations sur les orientations et choix proposés :</a:t>
            </a:r>
            <a:br>
              <a:rPr lang="fr-FR" sz="3100" b="1" dirty="0"/>
            </a:br>
            <a:r>
              <a:rPr lang="fr-FR" b="1" dirty="0"/>
              <a:t>2 ter - Le Zonage : </a:t>
            </a:r>
            <a:br>
              <a:rPr lang="fr-FR" b="1" dirty="0"/>
            </a:br>
            <a:br>
              <a:rPr lang="fr-FR" b="1" dirty="0"/>
            </a:br>
            <a:r>
              <a:rPr lang="fr-FR" sz="2700" b="1" dirty="0">
                <a:solidFill>
                  <a:schemeClr val="tx1"/>
                </a:solidFill>
              </a:rPr>
              <a:t>Exemple de zonage avec bâti constitué en hameau ou pas et divers aspects </a:t>
            </a:r>
            <a:endParaRPr lang="fr-FR" dirty="0"/>
          </a:p>
        </p:txBody>
      </p:sp>
      <p:pic>
        <p:nvPicPr>
          <p:cNvPr id="6" name="Espace réservé du contenu 5">
            <a:extLst>
              <a:ext uri="{FF2B5EF4-FFF2-40B4-BE49-F238E27FC236}">
                <a16:creationId xmlns:a16="http://schemas.microsoft.com/office/drawing/2014/main" id="{A1227C49-93D2-4707-9967-DDB529467513}"/>
              </a:ext>
            </a:extLst>
          </p:cNvPr>
          <p:cNvPicPr>
            <a:picLocks noGrp="1" noChangeAspect="1"/>
          </p:cNvPicPr>
          <p:nvPr>
            <p:ph idx="1"/>
          </p:nvPr>
        </p:nvPicPr>
        <p:blipFill>
          <a:blip r:embed="rId2"/>
          <a:stretch>
            <a:fillRect/>
          </a:stretch>
        </p:blipFill>
        <p:spPr>
          <a:xfrm>
            <a:off x="524934" y="2472581"/>
            <a:ext cx="8749241" cy="4109800"/>
          </a:xfrm>
          <a:prstGeom prst="rect">
            <a:avLst/>
          </a:prstGeom>
        </p:spPr>
      </p:pic>
      <p:sp>
        <p:nvSpPr>
          <p:cNvPr id="4" name="Espace réservé du pied de page 3">
            <a:extLst>
              <a:ext uri="{FF2B5EF4-FFF2-40B4-BE49-F238E27FC236}">
                <a16:creationId xmlns:a16="http://schemas.microsoft.com/office/drawing/2014/main" id="{F8C33B78-AE67-4737-A69C-821D9A62FAE8}"/>
              </a:ext>
            </a:extLst>
          </p:cNvPr>
          <p:cNvSpPr>
            <a:spLocks noGrp="1"/>
          </p:cNvSpPr>
          <p:nvPr>
            <p:ph type="ftr" sz="quarter" idx="11"/>
          </p:nvPr>
        </p:nvSpPr>
        <p:spPr>
          <a:xfrm>
            <a:off x="1826862" y="6406487"/>
            <a:ext cx="6297612" cy="365125"/>
          </a:xfrm>
        </p:spPr>
        <p:txBody>
          <a:bodyPr/>
          <a:lstStyle/>
          <a:p>
            <a:r>
              <a:rPr lang="fr-FR" dirty="0"/>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1D52488C-480C-4E08-BDA3-CE3526376A3F}"/>
              </a:ext>
            </a:extLst>
          </p:cNvPr>
          <p:cNvSpPr>
            <a:spLocks noGrp="1"/>
          </p:cNvSpPr>
          <p:nvPr>
            <p:ph type="sldNum" sz="quarter" idx="12"/>
          </p:nvPr>
        </p:nvSpPr>
        <p:spPr>
          <a:xfrm>
            <a:off x="8124474" y="6399819"/>
            <a:ext cx="683339" cy="365125"/>
          </a:xfrm>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700241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C9DBEA-BE03-4084-951F-4B90DB791FA2}"/>
              </a:ext>
            </a:extLst>
          </p:cNvPr>
          <p:cNvSpPr>
            <a:spLocks noGrp="1"/>
          </p:cNvSpPr>
          <p:nvPr>
            <p:ph type="title"/>
          </p:nvPr>
        </p:nvSpPr>
        <p:spPr>
          <a:xfrm>
            <a:off x="488648" y="342267"/>
            <a:ext cx="8964990" cy="1197231"/>
          </a:xfrm>
        </p:spPr>
        <p:txBody>
          <a:bodyPr>
            <a:normAutofit fontScale="90000"/>
          </a:bodyPr>
          <a:lstStyle/>
          <a:p>
            <a:r>
              <a:rPr lang="fr-FR" sz="3100" b="1" dirty="0"/>
              <a:t>Informations sur les orientations et choix proposés :</a:t>
            </a:r>
            <a:br>
              <a:rPr lang="fr-FR" b="1" dirty="0"/>
            </a:br>
            <a:r>
              <a:rPr lang="fr-FR" b="1" dirty="0"/>
              <a:t>3 – Les OAP </a:t>
            </a:r>
            <a:r>
              <a:rPr lang="fr-FR" sz="2700" b="1" dirty="0"/>
              <a:t>(Orientations  d’aménagement programmés)</a:t>
            </a:r>
            <a:endParaRPr lang="fr-FR" sz="2700" dirty="0"/>
          </a:p>
        </p:txBody>
      </p:sp>
      <p:sp>
        <p:nvSpPr>
          <p:cNvPr id="3" name="Espace réservé du contenu 2">
            <a:extLst>
              <a:ext uri="{FF2B5EF4-FFF2-40B4-BE49-F238E27FC236}">
                <a16:creationId xmlns:a16="http://schemas.microsoft.com/office/drawing/2014/main" id="{F4E4066B-D411-4EA6-8BD7-3FD40AEB20A9}"/>
              </a:ext>
            </a:extLst>
          </p:cNvPr>
          <p:cNvSpPr>
            <a:spLocks noGrp="1"/>
          </p:cNvSpPr>
          <p:nvPr>
            <p:ph idx="1"/>
          </p:nvPr>
        </p:nvSpPr>
        <p:spPr>
          <a:xfrm>
            <a:off x="488648" y="1690008"/>
            <a:ext cx="8596668" cy="4227109"/>
          </a:xfrm>
        </p:spPr>
        <p:txBody>
          <a:bodyPr>
            <a:normAutofit/>
          </a:bodyPr>
          <a:lstStyle/>
          <a:p>
            <a:r>
              <a:rPr lang="fr-FR" sz="2400" b="1" dirty="0"/>
              <a:t>Tous les développements prévus doivent faire l’objet d’orientations fixant les principes d’aménagement, on trouve ainsi :</a:t>
            </a:r>
          </a:p>
          <a:p>
            <a:pPr lvl="1">
              <a:buFont typeface="Wingdings" panose="05000000000000000000" pitchFamily="2" charset="2"/>
              <a:buChar char="q"/>
            </a:pPr>
            <a:r>
              <a:rPr lang="fr-FR" sz="2200" b="1" dirty="0"/>
              <a:t>Des schémas d’organisation des zones AU (</a:t>
            </a:r>
            <a:r>
              <a:rPr lang="fr-FR" sz="2200" b="1" dirty="0" err="1"/>
              <a:t>Maïsou</a:t>
            </a:r>
            <a:r>
              <a:rPr lang="fr-FR" sz="2200" b="1" dirty="0"/>
              <a:t> d’</a:t>
            </a:r>
            <a:r>
              <a:rPr lang="fr-FR" sz="2200" b="1" dirty="0" err="1"/>
              <a:t>Amount</a:t>
            </a:r>
            <a:r>
              <a:rPr lang="fr-FR" sz="2200" b="1" dirty="0"/>
              <a:t> et la </a:t>
            </a:r>
            <a:r>
              <a:rPr lang="fr-FR" sz="2200" b="1" dirty="0" err="1"/>
              <a:t>Rouère</a:t>
            </a:r>
            <a:r>
              <a:rPr lang="fr-FR" sz="2200" b="1" dirty="0"/>
              <a:t>),</a:t>
            </a:r>
          </a:p>
          <a:p>
            <a:pPr lvl="1">
              <a:buFont typeface="Wingdings" panose="05000000000000000000" pitchFamily="2" charset="2"/>
              <a:buChar char="q"/>
            </a:pPr>
            <a:r>
              <a:rPr lang="fr-FR" sz="2200" b="1" dirty="0"/>
              <a:t>Un schéma d’organisation de  la zone UB de Lagardelle,</a:t>
            </a:r>
          </a:p>
          <a:p>
            <a:pPr lvl="1">
              <a:buFont typeface="Wingdings" panose="05000000000000000000" pitchFamily="2" charset="2"/>
              <a:buChar char="q"/>
            </a:pPr>
            <a:r>
              <a:rPr lang="fr-FR" sz="2200" b="1" dirty="0"/>
              <a:t>Une orientation d’aménagement et de programmation thématique du centre bourg,</a:t>
            </a:r>
          </a:p>
        </p:txBody>
      </p:sp>
      <p:sp>
        <p:nvSpPr>
          <p:cNvPr id="4" name="Espace réservé du pied de page 3">
            <a:extLst>
              <a:ext uri="{FF2B5EF4-FFF2-40B4-BE49-F238E27FC236}">
                <a16:creationId xmlns:a16="http://schemas.microsoft.com/office/drawing/2014/main" id="{1E95AE2C-400B-4AC5-BFA6-5FDB5DA73C7B}"/>
              </a:ext>
            </a:extLst>
          </p:cNvPr>
          <p:cNvSpPr>
            <a:spLocks noGrp="1"/>
          </p:cNvSpPr>
          <p:nvPr>
            <p:ph type="ftr" sz="quarter" idx="11"/>
          </p:nvPr>
        </p:nvSpPr>
        <p:spPr>
          <a:xfrm>
            <a:off x="2380763" y="6424420"/>
            <a:ext cx="6297612" cy="365125"/>
          </a:xfrm>
        </p:spPr>
        <p:txBody>
          <a:bodyPr/>
          <a:lstStyle/>
          <a:p>
            <a:r>
              <a:rPr lang="fr-FR" dirty="0"/>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9D51EFAA-4BF2-4FD3-8547-823B5BAE9881}"/>
              </a:ext>
            </a:extLst>
          </p:cNvPr>
          <p:cNvSpPr>
            <a:spLocks noGrp="1"/>
          </p:cNvSpPr>
          <p:nvPr>
            <p:ph type="sldNum" sz="quarter" idx="12"/>
          </p:nvPr>
        </p:nvSpPr>
        <p:spPr>
          <a:xfrm>
            <a:off x="7792378" y="6452751"/>
            <a:ext cx="683339" cy="365125"/>
          </a:xfrm>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4009216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9683BA-252C-43CE-8A10-48B0AF0E5CA6}"/>
              </a:ext>
            </a:extLst>
          </p:cNvPr>
          <p:cNvSpPr>
            <a:spLocks noGrp="1"/>
          </p:cNvSpPr>
          <p:nvPr>
            <p:ph type="title"/>
          </p:nvPr>
        </p:nvSpPr>
        <p:spPr>
          <a:xfrm>
            <a:off x="365760" y="319897"/>
            <a:ext cx="9419771" cy="974725"/>
          </a:xfrm>
        </p:spPr>
        <p:txBody>
          <a:bodyPr>
            <a:normAutofit fontScale="90000"/>
          </a:bodyPr>
          <a:lstStyle/>
          <a:p>
            <a:r>
              <a:rPr lang="fr-FR" sz="3100" b="1" dirty="0"/>
              <a:t>Informations sur les orientations et choix proposés :</a:t>
            </a:r>
            <a:br>
              <a:rPr lang="fr-FR" b="1" dirty="0"/>
            </a:br>
            <a:r>
              <a:rPr lang="fr-FR" b="1" dirty="0"/>
              <a:t>3 bis - Les OAP </a:t>
            </a:r>
            <a:r>
              <a:rPr lang="fr-FR" sz="2700" b="1" dirty="0"/>
              <a:t>(Orientations d’Aménagement Programmés)</a:t>
            </a:r>
            <a:br>
              <a:rPr lang="fr-FR" sz="2700" b="1" dirty="0"/>
            </a:br>
            <a:endParaRPr lang="fr-FR" sz="2700" dirty="0">
              <a:solidFill>
                <a:schemeClr val="tx1"/>
              </a:solidFill>
            </a:endParaRPr>
          </a:p>
        </p:txBody>
      </p:sp>
      <p:pic>
        <p:nvPicPr>
          <p:cNvPr id="6" name="Espace réservé du contenu 5">
            <a:extLst>
              <a:ext uri="{FF2B5EF4-FFF2-40B4-BE49-F238E27FC236}">
                <a16:creationId xmlns:a16="http://schemas.microsoft.com/office/drawing/2014/main" id="{E8785FA6-2398-4213-8680-101A4CFFB016}"/>
              </a:ext>
            </a:extLst>
          </p:cNvPr>
          <p:cNvPicPr>
            <a:picLocks noGrp="1" noChangeAspect="1"/>
          </p:cNvPicPr>
          <p:nvPr>
            <p:ph idx="1"/>
          </p:nvPr>
        </p:nvPicPr>
        <p:blipFill>
          <a:blip r:embed="rId2"/>
          <a:stretch>
            <a:fillRect/>
          </a:stretch>
        </p:blipFill>
        <p:spPr>
          <a:xfrm>
            <a:off x="365760" y="1953551"/>
            <a:ext cx="8915400" cy="4136761"/>
          </a:xfrm>
          <a:prstGeom prst="rect">
            <a:avLst/>
          </a:prstGeom>
        </p:spPr>
      </p:pic>
      <p:sp>
        <p:nvSpPr>
          <p:cNvPr id="4" name="Espace réservé du pied de page 3">
            <a:extLst>
              <a:ext uri="{FF2B5EF4-FFF2-40B4-BE49-F238E27FC236}">
                <a16:creationId xmlns:a16="http://schemas.microsoft.com/office/drawing/2014/main" id="{2F06DE5D-3439-47FA-982B-44B1BCEC5D0E}"/>
              </a:ext>
            </a:extLst>
          </p:cNvPr>
          <p:cNvSpPr>
            <a:spLocks noGrp="1"/>
          </p:cNvSpPr>
          <p:nvPr>
            <p:ph type="ftr" sz="quarter" idx="11"/>
          </p:nvPr>
        </p:nvSpPr>
        <p:spPr>
          <a:xfrm>
            <a:off x="2336594" y="6430962"/>
            <a:ext cx="4906035" cy="365125"/>
          </a:xfrm>
        </p:spPr>
        <p:txBody>
          <a:bodyPr/>
          <a:lstStyle/>
          <a:p>
            <a:r>
              <a:rPr lang="fr-FR" dirty="0"/>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943D0D22-DFF7-4A97-B085-91C750C04944}"/>
              </a:ext>
            </a:extLst>
          </p:cNvPr>
          <p:cNvSpPr>
            <a:spLocks noGrp="1"/>
          </p:cNvSpPr>
          <p:nvPr>
            <p:ph type="sldNum" sz="quarter" idx="12"/>
          </p:nvPr>
        </p:nvSpPr>
        <p:spPr>
          <a:xfrm>
            <a:off x="8118223" y="6248400"/>
            <a:ext cx="683339" cy="365125"/>
          </a:xfrm>
        </p:spPr>
        <p:txBody>
          <a:bodyPr/>
          <a:lstStyle/>
          <a:p>
            <a:fld id="{D57F1E4F-1CFF-5643-939E-217C01CDF565}" type="slidenum">
              <a:rPr lang="en-US" smtClean="0"/>
              <a:pPr/>
              <a:t>19</a:t>
            </a:fld>
            <a:endParaRPr lang="en-US" dirty="0"/>
          </a:p>
        </p:txBody>
      </p:sp>
      <p:sp>
        <p:nvSpPr>
          <p:cNvPr id="7" name="ZoneTexte 6">
            <a:extLst>
              <a:ext uri="{FF2B5EF4-FFF2-40B4-BE49-F238E27FC236}">
                <a16:creationId xmlns:a16="http://schemas.microsoft.com/office/drawing/2014/main" id="{DB295064-75C1-4DB3-8B73-457A70CE46FD}"/>
              </a:ext>
            </a:extLst>
          </p:cNvPr>
          <p:cNvSpPr txBox="1"/>
          <p:nvPr/>
        </p:nvSpPr>
        <p:spPr>
          <a:xfrm>
            <a:off x="583474" y="1452710"/>
            <a:ext cx="7863840" cy="461665"/>
          </a:xfrm>
          <a:prstGeom prst="rect">
            <a:avLst/>
          </a:prstGeom>
          <a:noFill/>
        </p:spPr>
        <p:txBody>
          <a:bodyPr wrap="square" rtlCol="0">
            <a:spAutoFit/>
          </a:bodyPr>
          <a:lstStyle/>
          <a:p>
            <a:r>
              <a:rPr lang="fr-FR" sz="2400" b="1" dirty="0"/>
              <a:t>Exemple principes d’aménagement du bourg</a:t>
            </a:r>
            <a:endParaRPr lang="fr-FR" sz="2400" dirty="0"/>
          </a:p>
        </p:txBody>
      </p:sp>
    </p:spTree>
    <p:extLst>
      <p:ext uri="{BB962C8B-B14F-4D97-AF65-F5344CB8AC3E}">
        <p14:creationId xmlns:p14="http://schemas.microsoft.com/office/powerpoint/2010/main" val="442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3D5776-B99D-49FC-8E90-AED88852F9D5}"/>
              </a:ext>
            </a:extLst>
          </p:cNvPr>
          <p:cNvSpPr>
            <a:spLocks noGrp="1"/>
          </p:cNvSpPr>
          <p:nvPr>
            <p:ph type="title"/>
          </p:nvPr>
        </p:nvSpPr>
        <p:spPr>
          <a:xfrm>
            <a:off x="677334" y="609600"/>
            <a:ext cx="8596668" cy="711200"/>
          </a:xfrm>
        </p:spPr>
        <p:txBody>
          <a:bodyPr>
            <a:noAutofit/>
          </a:bodyPr>
          <a:lstStyle/>
          <a:p>
            <a:pPr algn="ctr"/>
            <a:r>
              <a:rPr lang="fr-FR" sz="4400" b="1" dirty="0"/>
              <a:t>Sommaire</a:t>
            </a:r>
          </a:p>
        </p:txBody>
      </p:sp>
      <p:sp>
        <p:nvSpPr>
          <p:cNvPr id="3" name="Espace réservé du contenu 2">
            <a:extLst>
              <a:ext uri="{FF2B5EF4-FFF2-40B4-BE49-F238E27FC236}">
                <a16:creationId xmlns:a16="http://schemas.microsoft.com/office/drawing/2014/main" id="{9A715CBA-99F7-4A24-B1D7-94096C496004}"/>
              </a:ext>
            </a:extLst>
          </p:cNvPr>
          <p:cNvSpPr>
            <a:spLocks noGrp="1"/>
          </p:cNvSpPr>
          <p:nvPr>
            <p:ph idx="1"/>
          </p:nvPr>
        </p:nvSpPr>
        <p:spPr>
          <a:xfrm>
            <a:off x="677334" y="1643952"/>
            <a:ext cx="8596668" cy="4604448"/>
          </a:xfrm>
        </p:spPr>
        <p:txBody>
          <a:bodyPr/>
          <a:lstStyle/>
          <a:p>
            <a:r>
              <a:rPr lang="fr-FR" sz="2800" b="1" dirty="0"/>
              <a:t>Pourquoi réviser le PLU de Saurat</a:t>
            </a:r>
          </a:p>
          <a:p>
            <a:r>
              <a:rPr lang="fr-FR" sz="2800" b="1" dirty="0"/>
              <a:t>Quelques éléments de contexte</a:t>
            </a:r>
          </a:p>
          <a:p>
            <a:r>
              <a:rPr lang="fr-FR" sz="2800" b="1" dirty="0"/>
              <a:t>Point sur les travaux entrepris dans le cadre de la révision du PLU</a:t>
            </a:r>
          </a:p>
          <a:p>
            <a:r>
              <a:rPr lang="fr-FR" sz="2800" b="1" dirty="0"/>
              <a:t>Informations sur les orientations et choix proposés </a:t>
            </a:r>
          </a:p>
          <a:p>
            <a:r>
              <a:rPr lang="fr-FR" sz="2800" b="1" dirty="0"/>
              <a:t>Echéancier prévisionnel jusqu’à l’approbation</a:t>
            </a:r>
          </a:p>
          <a:p>
            <a:r>
              <a:rPr lang="fr-FR" sz="2800" b="1" dirty="0"/>
              <a:t>Débat public : Questions réponses</a:t>
            </a:r>
          </a:p>
          <a:p>
            <a:endParaRPr lang="fr-FR" dirty="0"/>
          </a:p>
        </p:txBody>
      </p:sp>
      <p:sp>
        <p:nvSpPr>
          <p:cNvPr id="4" name="Espace réservé du pied de page 3">
            <a:extLst>
              <a:ext uri="{FF2B5EF4-FFF2-40B4-BE49-F238E27FC236}">
                <a16:creationId xmlns:a16="http://schemas.microsoft.com/office/drawing/2014/main" id="{5429A871-E646-422E-872E-057D4C56CCBC}"/>
              </a:ext>
            </a:extLst>
          </p:cNvPr>
          <p:cNvSpPr>
            <a:spLocks noGrp="1"/>
          </p:cNvSpPr>
          <p:nvPr>
            <p:ph type="ftr" sz="quarter" idx="11"/>
          </p:nvPr>
        </p:nvSpPr>
        <p:spPr>
          <a:xfrm>
            <a:off x="1141791" y="6388989"/>
            <a:ext cx="6297612" cy="365125"/>
          </a:xfrm>
        </p:spPr>
        <p:txBody>
          <a:bodyPr/>
          <a:lstStyle/>
          <a:p>
            <a:r>
              <a:rPr lang="fr-FR" dirty="0"/>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BD77443E-B6C4-40C6-858F-7A93E52D9245}"/>
              </a:ext>
            </a:extLst>
          </p:cNvPr>
          <p:cNvSpPr>
            <a:spLocks noGrp="1"/>
          </p:cNvSpPr>
          <p:nvPr>
            <p:ph type="sldNum" sz="quarter" idx="12"/>
          </p:nvPr>
        </p:nvSpPr>
        <p:spPr>
          <a:xfrm>
            <a:off x="8155234" y="6388988"/>
            <a:ext cx="683339" cy="365125"/>
          </a:xfrm>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328169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88F6C-669E-4EA9-9B8D-C157AB5A4941}"/>
              </a:ext>
            </a:extLst>
          </p:cNvPr>
          <p:cNvSpPr>
            <a:spLocks noGrp="1"/>
          </p:cNvSpPr>
          <p:nvPr>
            <p:ph type="title"/>
          </p:nvPr>
        </p:nvSpPr>
        <p:spPr>
          <a:xfrm>
            <a:off x="522513" y="609600"/>
            <a:ext cx="8897257" cy="1320800"/>
          </a:xfrm>
        </p:spPr>
        <p:txBody>
          <a:bodyPr>
            <a:normAutofit fontScale="90000"/>
          </a:bodyPr>
          <a:lstStyle/>
          <a:p>
            <a:r>
              <a:rPr lang="fr-FR" sz="3100" b="1" dirty="0"/>
              <a:t>Informations sur les orientations et choix proposés :</a:t>
            </a:r>
            <a:br>
              <a:rPr lang="fr-FR" sz="3100" b="1" dirty="0"/>
            </a:br>
            <a:r>
              <a:rPr lang="fr-FR" b="1" dirty="0"/>
              <a:t>4 – Le Règlement </a:t>
            </a:r>
            <a:r>
              <a:rPr lang="fr-FR" sz="3200" b="1" dirty="0"/>
              <a:t>(partie écrite)</a:t>
            </a:r>
            <a:endParaRPr lang="fr-FR" dirty="0"/>
          </a:p>
        </p:txBody>
      </p:sp>
      <p:sp>
        <p:nvSpPr>
          <p:cNvPr id="4" name="Espace réservé du pied de page 3">
            <a:extLst>
              <a:ext uri="{FF2B5EF4-FFF2-40B4-BE49-F238E27FC236}">
                <a16:creationId xmlns:a16="http://schemas.microsoft.com/office/drawing/2014/main" id="{533F9934-1B8E-4797-8DAC-EBE6703C3F2E}"/>
              </a:ext>
            </a:extLst>
          </p:cNvPr>
          <p:cNvSpPr>
            <a:spLocks noGrp="1"/>
          </p:cNvSpPr>
          <p:nvPr>
            <p:ph type="ftr" sz="quarter" idx="11"/>
          </p:nvPr>
        </p:nvSpPr>
        <p:spPr>
          <a:xfrm>
            <a:off x="677334" y="6406487"/>
            <a:ext cx="6297612" cy="365125"/>
          </a:xfrm>
        </p:spPr>
        <p:txBody>
          <a:bodyPr/>
          <a:lstStyle/>
          <a:p>
            <a:r>
              <a:rPr lang="fr-FR" dirty="0"/>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ADE161A8-EAD9-4449-B1E2-1415C097A7AF}"/>
              </a:ext>
            </a:extLst>
          </p:cNvPr>
          <p:cNvSpPr>
            <a:spLocks noGrp="1"/>
          </p:cNvSpPr>
          <p:nvPr>
            <p:ph type="sldNum" sz="quarter" idx="12"/>
          </p:nvPr>
        </p:nvSpPr>
        <p:spPr>
          <a:xfrm>
            <a:off x="7937520" y="6406486"/>
            <a:ext cx="683339" cy="365125"/>
          </a:xfrm>
        </p:spPr>
        <p:txBody>
          <a:bodyPr/>
          <a:lstStyle/>
          <a:p>
            <a:fld id="{D57F1E4F-1CFF-5643-939E-217C01CDF565}" type="slidenum">
              <a:rPr lang="en-US" smtClean="0"/>
              <a:pPr/>
              <a:t>20</a:t>
            </a:fld>
            <a:endParaRPr lang="en-US" dirty="0"/>
          </a:p>
        </p:txBody>
      </p:sp>
      <p:sp>
        <p:nvSpPr>
          <p:cNvPr id="7" name="Espace réservé du contenu 6">
            <a:extLst>
              <a:ext uri="{FF2B5EF4-FFF2-40B4-BE49-F238E27FC236}">
                <a16:creationId xmlns:a16="http://schemas.microsoft.com/office/drawing/2014/main" id="{26AF8997-A796-4958-898B-98C81425D0B3}"/>
              </a:ext>
            </a:extLst>
          </p:cNvPr>
          <p:cNvSpPr>
            <a:spLocks noGrp="1"/>
          </p:cNvSpPr>
          <p:nvPr>
            <p:ph idx="1"/>
          </p:nvPr>
        </p:nvSpPr>
        <p:spPr/>
        <p:txBody>
          <a:bodyPr>
            <a:normAutofit/>
          </a:bodyPr>
          <a:lstStyle/>
          <a:p>
            <a:r>
              <a:rPr lang="fr-FR" sz="2400" b="1" dirty="0"/>
              <a:t>Le règlement fixe les règles propres au PLU de Saurat, il s’applique sur tout le territoire communal, il s’ajoute, pour les préciser localement, aux prescriptions prises au titre des  législations spécifiques : lois, codes (Urbanisme, rural, ….) et schémas,</a:t>
            </a:r>
          </a:p>
          <a:p>
            <a:r>
              <a:rPr lang="fr-FR" sz="2400" b="1" dirty="0"/>
              <a:t>Le règlement fixe les dispositions générales (titre 1) et les dispositions applicables aux différents types de zone (titre 2),</a:t>
            </a:r>
          </a:p>
          <a:p>
            <a:r>
              <a:rPr lang="fr-FR" sz="2400" b="1" dirty="0"/>
              <a:t>On trouve par exemple :</a:t>
            </a:r>
          </a:p>
        </p:txBody>
      </p:sp>
    </p:spTree>
    <p:extLst>
      <p:ext uri="{BB962C8B-B14F-4D97-AF65-F5344CB8AC3E}">
        <p14:creationId xmlns:p14="http://schemas.microsoft.com/office/powerpoint/2010/main" val="2323205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DD5008-0CC0-487A-82EA-DE2362BE1AF8}"/>
              </a:ext>
            </a:extLst>
          </p:cNvPr>
          <p:cNvSpPr>
            <a:spLocks noGrp="1"/>
          </p:cNvSpPr>
          <p:nvPr>
            <p:ph type="title"/>
          </p:nvPr>
        </p:nvSpPr>
        <p:spPr>
          <a:xfrm>
            <a:off x="551543" y="609600"/>
            <a:ext cx="8882743" cy="1185864"/>
          </a:xfrm>
        </p:spPr>
        <p:txBody>
          <a:bodyPr>
            <a:normAutofit fontScale="90000"/>
          </a:bodyPr>
          <a:lstStyle/>
          <a:p>
            <a:r>
              <a:rPr lang="fr-FR" sz="3100" b="1" dirty="0"/>
              <a:t>Informations sur les orientations et choix proposés :</a:t>
            </a:r>
            <a:br>
              <a:rPr lang="fr-FR" sz="3100" b="1" dirty="0"/>
            </a:br>
            <a:r>
              <a:rPr lang="fr-FR" b="1" dirty="0"/>
              <a:t>4 bis – Le Règlement (partie écrite titre1)</a:t>
            </a:r>
            <a:endParaRPr lang="fr-FR" dirty="0"/>
          </a:p>
        </p:txBody>
      </p:sp>
      <p:sp>
        <p:nvSpPr>
          <p:cNvPr id="3" name="Espace réservé du contenu 2">
            <a:extLst>
              <a:ext uri="{FF2B5EF4-FFF2-40B4-BE49-F238E27FC236}">
                <a16:creationId xmlns:a16="http://schemas.microsoft.com/office/drawing/2014/main" id="{9B7D40DF-F2C0-466A-B07B-4E6D92FC8A7A}"/>
              </a:ext>
            </a:extLst>
          </p:cNvPr>
          <p:cNvSpPr>
            <a:spLocks noGrp="1"/>
          </p:cNvSpPr>
          <p:nvPr>
            <p:ph idx="1"/>
          </p:nvPr>
        </p:nvSpPr>
        <p:spPr>
          <a:xfrm>
            <a:off x="551543" y="2107990"/>
            <a:ext cx="9187542" cy="4316430"/>
          </a:xfrm>
        </p:spPr>
        <p:txBody>
          <a:bodyPr/>
          <a:lstStyle/>
          <a:p>
            <a:r>
              <a:rPr lang="fr-FR" sz="2400" dirty="0"/>
              <a:t>Dans les dispositions générales (titre  1) six articles décrivent :</a:t>
            </a:r>
          </a:p>
          <a:p>
            <a:pPr lvl="1">
              <a:buFont typeface="Wingdings" panose="05000000000000000000" pitchFamily="2" charset="2"/>
              <a:buChar char="q"/>
            </a:pPr>
            <a:r>
              <a:rPr lang="fr-FR" sz="2400" dirty="0"/>
              <a:t>Le champ d’application,</a:t>
            </a:r>
          </a:p>
          <a:p>
            <a:pPr lvl="1">
              <a:buFont typeface="Wingdings" panose="05000000000000000000" pitchFamily="2" charset="2"/>
              <a:buChar char="q"/>
            </a:pPr>
            <a:r>
              <a:rPr lang="fr-FR" sz="2400" dirty="0"/>
              <a:t>les principaux rappels réglementaires,</a:t>
            </a:r>
          </a:p>
          <a:p>
            <a:pPr lvl="1">
              <a:buFont typeface="Wingdings" panose="05000000000000000000" pitchFamily="2" charset="2"/>
              <a:buChar char="q"/>
            </a:pPr>
            <a:r>
              <a:rPr lang="fr-FR" sz="2400" dirty="0"/>
              <a:t>La division du territoire en zones,</a:t>
            </a:r>
          </a:p>
          <a:p>
            <a:pPr lvl="1">
              <a:buFont typeface="Wingdings" panose="05000000000000000000" pitchFamily="2" charset="2"/>
              <a:buChar char="q"/>
            </a:pPr>
            <a:r>
              <a:rPr lang="fr-FR" sz="2400" dirty="0"/>
              <a:t>Les adaptations mineures,</a:t>
            </a:r>
          </a:p>
          <a:p>
            <a:pPr lvl="1">
              <a:buFont typeface="Wingdings" panose="05000000000000000000" pitchFamily="2" charset="2"/>
              <a:buChar char="q"/>
            </a:pPr>
            <a:r>
              <a:rPr lang="fr-FR" sz="2400" dirty="0"/>
              <a:t>Les établissements publics et d’intérêt collectif,</a:t>
            </a:r>
          </a:p>
          <a:p>
            <a:pPr lvl="1">
              <a:buFont typeface="Wingdings" panose="05000000000000000000" pitchFamily="2" charset="2"/>
              <a:buChar char="q"/>
            </a:pPr>
            <a:r>
              <a:rPr lang="fr-FR" sz="2400" dirty="0"/>
              <a:t>La reconstruction des bâtiments (ruines)</a:t>
            </a:r>
          </a:p>
          <a:p>
            <a:endParaRPr lang="fr-FR" dirty="0"/>
          </a:p>
        </p:txBody>
      </p:sp>
      <p:sp>
        <p:nvSpPr>
          <p:cNvPr id="4" name="Espace réservé du pied de page 3">
            <a:extLst>
              <a:ext uri="{FF2B5EF4-FFF2-40B4-BE49-F238E27FC236}">
                <a16:creationId xmlns:a16="http://schemas.microsoft.com/office/drawing/2014/main" id="{A1E11D92-D434-453E-92E8-9A9E1FBABE97}"/>
              </a:ext>
            </a:extLst>
          </p:cNvPr>
          <p:cNvSpPr>
            <a:spLocks noGrp="1"/>
          </p:cNvSpPr>
          <p:nvPr>
            <p:ph type="ftr" sz="quarter" idx="11"/>
          </p:nvPr>
        </p:nvSpPr>
        <p:spPr>
          <a:xfrm>
            <a:off x="822477" y="6406487"/>
            <a:ext cx="6297612" cy="365125"/>
          </a:xfrm>
        </p:spPr>
        <p:txBody>
          <a:bodyPr/>
          <a:lstStyle/>
          <a:p>
            <a:r>
              <a:rPr lang="fr-FR" dirty="0"/>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8D87E128-5A27-4D1E-BDCD-79F262BB4D4F}"/>
              </a:ext>
            </a:extLst>
          </p:cNvPr>
          <p:cNvSpPr>
            <a:spLocks noGrp="1"/>
          </p:cNvSpPr>
          <p:nvPr>
            <p:ph type="sldNum" sz="quarter" idx="12"/>
          </p:nvPr>
        </p:nvSpPr>
        <p:spPr>
          <a:xfrm>
            <a:off x="8039120" y="6424420"/>
            <a:ext cx="683339" cy="365125"/>
          </a:xfrm>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747836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7F085-5B72-4519-B5E0-58ACEEB85E46}"/>
              </a:ext>
            </a:extLst>
          </p:cNvPr>
          <p:cNvSpPr>
            <a:spLocks noGrp="1"/>
          </p:cNvSpPr>
          <p:nvPr>
            <p:ph type="title"/>
          </p:nvPr>
        </p:nvSpPr>
        <p:spPr>
          <a:xfrm>
            <a:off x="391887" y="609600"/>
            <a:ext cx="9100456" cy="1320800"/>
          </a:xfrm>
        </p:spPr>
        <p:txBody>
          <a:bodyPr>
            <a:normAutofit fontScale="90000"/>
          </a:bodyPr>
          <a:lstStyle/>
          <a:p>
            <a:r>
              <a:rPr lang="fr-FR" sz="3100" b="1" dirty="0"/>
              <a:t>Informations sur les orientations et choix proposés :</a:t>
            </a:r>
            <a:br>
              <a:rPr lang="fr-FR" sz="3100" b="1" dirty="0"/>
            </a:br>
            <a:r>
              <a:rPr lang="fr-FR" b="1" dirty="0"/>
              <a:t>4 ter – Le Règlement (partie écrite titre  2)</a:t>
            </a:r>
            <a:endParaRPr lang="fr-FR" dirty="0"/>
          </a:p>
        </p:txBody>
      </p:sp>
      <p:sp>
        <p:nvSpPr>
          <p:cNvPr id="3" name="Espace réservé du contenu 2">
            <a:extLst>
              <a:ext uri="{FF2B5EF4-FFF2-40B4-BE49-F238E27FC236}">
                <a16:creationId xmlns:a16="http://schemas.microsoft.com/office/drawing/2014/main" id="{4A60482F-7511-4C0A-B106-4058CDF1F380}"/>
              </a:ext>
            </a:extLst>
          </p:cNvPr>
          <p:cNvSpPr>
            <a:spLocks noGrp="1"/>
          </p:cNvSpPr>
          <p:nvPr>
            <p:ph idx="1"/>
          </p:nvPr>
        </p:nvSpPr>
        <p:spPr>
          <a:xfrm>
            <a:off x="391887" y="1727200"/>
            <a:ext cx="9100456" cy="4679285"/>
          </a:xfrm>
        </p:spPr>
        <p:txBody>
          <a:bodyPr/>
          <a:lstStyle/>
          <a:p>
            <a:r>
              <a:rPr lang="fr-FR" sz="2400" b="1" dirty="0"/>
              <a:t>Dans les dispositions applicables aux zones (titre 2), seize articles précisent pour chacune des huit catégories de zones retenues et selon un formalisme établi, les caractéristiques des constructions :</a:t>
            </a:r>
          </a:p>
          <a:p>
            <a:pPr lvl="1">
              <a:buFont typeface="Wingdings" panose="05000000000000000000" pitchFamily="2" charset="2"/>
              <a:buChar char="q"/>
            </a:pPr>
            <a:r>
              <a:rPr lang="fr-FR" sz="2000" b="1" dirty="0"/>
              <a:t>Les caractéristiques de la zone,</a:t>
            </a:r>
          </a:p>
          <a:p>
            <a:pPr lvl="1">
              <a:buFont typeface="Wingdings" panose="05000000000000000000" pitchFamily="2" charset="2"/>
              <a:buChar char="q"/>
            </a:pPr>
            <a:r>
              <a:rPr lang="fr-FR" sz="2000" b="1" dirty="0"/>
              <a:t>Les occupations et utilisations interdites, (art 1)</a:t>
            </a:r>
          </a:p>
          <a:p>
            <a:pPr lvl="1">
              <a:buFont typeface="Wingdings" panose="05000000000000000000" pitchFamily="2" charset="2"/>
              <a:buChar char="q"/>
            </a:pPr>
            <a:r>
              <a:rPr lang="fr-FR" sz="2000" b="1" dirty="0"/>
              <a:t>Les occupations et utilisations soumises à conditions,(art 2)</a:t>
            </a:r>
          </a:p>
          <a:p>
            <a:pPr lvl="1">
              <a:buFont typeface="Wingdings" panose="05000000000000000000" pitchFamily="2" charset="2"/>
              <a:buChar char="q"/>
            </a:pPr>
            <a:r>
              <a:rPr lang="fr-FR" sz="2000" b="1" dirty="0"/>
              <a:t>L’accès et la voirie (art 3), la desserte par les réseaux (art 4), l’implantation et la hauteur des constructions (art 6, 7, 8 et 10), l’aspect extérieur (art 11), le stationnement (art 12), les espaces libres et  plantations (art 13), les performances énergétiques et environnementales (art 15), les infrastructures et réseaux (art 16).</a:t>
            </a:r>
          </a:p>
          <a:p>
            <a:endParaRPr lang="fr-FR" dirty="0"/>
          </a:p>
        </p:txBody>
      </p:sp>
      <p:sp>
        <p:nvSpPr>
          <p:cNvPr id="4" name="Espace réservé du pied de page 3">
            <a:extLst>
              <a:ext uri="{FF2B5EF4-FFF2-40B4-BE49-F238E27FC236}">
                <a16:creationId xmlns:a16="http://schemas.microsoft.com/office/drawing/2014/main" id="{2AFA01EB-B0C9-4A3A-807A-4F431AFA9AEA}"/>
              </a:ext>
            </a:extLst>
          </p:cNvPr>
          <p:cNvSpPr>
            <a:spLocks noGrp="1"/>
          </p:cNvSpPr>
          <p:nvPr>
            <p:ph type="ftr" sz="quarter" idx="11"/>
          </p:nvPr>
        </p:nvSpPr>
        <p:spPr>
          <a:xfrm>
            <a:off x="546705" y="6406487"/>
            <a:ext cx="6297612" cy="365125"/>
          </a:xfrm>
        </p:spPr>
        <p:txBody>
          <a:bodyPr/>
          <a:lstStyle/>
          <a:p>
            <a:r>
              <a:rPr lang="fr-FR" dirty="0"/>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5371893D-C3C4-4D8B-91BE-4E442CAC57E3}"/>
              </a:ext>
            </a:extLst>
          </p:cNvPr>
          <p:cNvSpPr>
            <a:spLocks noGrp="1"/>
          </p:cNvSpPr>
          <p:nvPr>
            <p:ph type="sldNum" sz="quarter" idx="12"/>
          </p:nvPr>
        </p:nvSpPr>
        <p:spPr>
          <a:xfrm>
            <a:off x="8126206" y="6406486"/>
            <a:ext cx="683339" cy="365125"/>
          </a:xfrm>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868495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7AEB99-E8CE-4535-BD73-64412A9EAAFC}"/>
              </a:ext>
            </a:extLst>
          </p:cNvPr>
          <p:cNvSpPr>
            <a:spLocks noGrp="1"/>
          </p:cNvSpPr>
          <p:nvPr>
            <p:ph type="title"/>
          </p:nvPr>
        </p:nvSpPr>
        <p:spPr>
          <a:xfrm>
            <a:off x="188686" y="609600"/>
            <a:ext cx="9622971" cy="1185864"/>
          </a:xfrm>
        </p:spPr>
        <p:txBody>
          <a:bodyPr>
            <a:normAutofit fontScale="90000"/>
          </a:bodyPr>
          <a:lstStyle/>
          <a:p>
            <a:r>
              <a:rPr lang="fr-FR" sz="3100" b="1" dirty="0"/>
              <a:t>Informations sur les orientations et choix proposés :</a:t>
            </a:r>
            <a:br>
              <a:rPr lang="fr-FR" sz="3100" b="1" dirty="0"/>
            </a:br>
            <a:r>
              <a:rPr lang="fr-FR" b="1" dirty="0"/>
              <a:t>4 quater – Le Règlement (partie écrite exemples)</a:t>
            </a:r>
            <a:endParaRPr lang="fr-FR" dirty="0"/>
          </a:p>
        </p:txBody>
      </p:sp>
      <p:sp>
        <p:nvSpPr>
          <p:cNvPr id="3" name="Espace réservé du contenu 2">
            <a:extLst>
              <a:ext uri="{FF2B5EF4-FFF2-40B4-BE49-F238E27FC236}">
                <a16:creationId xmlns:a16="http://schemas.microsoft.com/office/drawing/2014/main" id="{DE49A364-18C5-4573-8725-BC7C4F1C8D78}"/>
              </a:ext>
            </a:extLst>
          </p:cNvPr>
          <p:cNvSpPr>
            <a:spLocks noGrp="1"/>
          </p:cNvSpPr>
          <p:nvPr>
            <p:ph idx="1"/>
          </p:nvPr>
        </p:nvSpPr>
        <p:spPr>
          <a:xfrm>
            <a:off x="304801" y="2160589"/>
            <a:ext cx="8969201" cy="3880773"/>
          </a:xfrm>
        </p:spPr>
        <p:txBody>
          <a:bodyPr/>
          <a:lstStyle/>
          <a:p>
            <a:r>
              <a:rPr lang="fr-FR" sz="3200" b="1" dirty="0"/>
              <a:t>Analyse succincte à partir de quelques articles (1, 2  et 3 des zones  UA , UB, UL, Un, par exemple),…  </a:t>
            </a:r>
          </a:p>
          <a:p>
            <a:r>
              <a:rPr lang="fr-FR" sz="3200" b="1" dirty="0"/>
              <a:t>Lecture, projections, présentation  de quelques formulations </a:t>
            </a:r>
          </a:p>
        </p:txBody>
      </p:sp>
      <p:sp>
        <p:nvSpPr>
          <p:cNvPr id="4" name="Espace réservé du pied de page 3">
            <a:extLst>
              <a:ext uri="{FF2B5EF4-FFF2-40B4-BE49-F238E27FC236}">
                <a16:creationId xmlns:a16="http://schemas.microsoft.com/office/drawing/2014/main" id="{FC4598E3-A417-44D8-B6E8-A5984F29F7D5}"/>
              </a:ext>
            </a:extLst>
          </p:cNvPr>
          <p:cNvSpPr>
            <a:spLocks noGrp="1"/>
          </p:cNvSpPr>
          <p:nvPr>
            <p:ph type="ftr" sz="quarter" idx="11"/>
          </p:nvPr>
        </p:nvSpPr>
        <p:spPr/>
        <p:txBody>
          <a:bodyPr/>
          <a:lstStyle/>
          <a:p>
            <a:r>
              <a:rPr lang="fr-FR"/>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22806359-262E-4974-9FD3-43A984B45C77}"/>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59316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594C21-70D6-4661-82C6-037861A0F8C0}"/>
              </a:ext>
            </a:extLst>
          </p:cNvPr>
          <p:cNvSpPr>
            <a:spLocks noGrp="1"/>
          </p:cNvSpPr>
          <p:nvPr>
            <p:ph type="title"/>
          </p:nvPr>
        </p:nvSpPr>
        <p:spPr>
          <a:xfrm>
            <a:off x="677334" y="374207"/>
            <a:ext cx="8596668" cy="1556193"/>
          </a:xfrm>
        </p:spPr>
        <p:txBody>
          <a:bodyPr/>
          <a:lstStyle/>
          <a:p>
            <a:pPr algn="ctr"/>
            <a:r>
              <a:rPr lang="fr-FR" b="1" dirty="0"/>
              <a:t>Informations sur la temporalité</a:t>
            </a:r>
            <a:br>
              <a:rPr lang="fr-FR" b="1" dirty="0"/>
            </a:br>
            <a:r>
              <a:rPr lang="fr-FR" b="1" dirty="0"/>
              <a:t>Quelques repères</a:t>
            </a:r>
            <a:endParaRPr lang="fr-FR" dirty="0"/>
          </a:p>
        </p:txBody>
      </p:sp>
      <p:sp>
        <p:nvSpPr>
          <p:cNvPr id="4" name="Flèche : droite 3">
            <a:extLst>
              <a:ext uri="{FF2B5EF4-FFF2-40B4-BE49-F238E27FC236}">
                <a16:creationId xmlns:a16="http://schemas.microsoft.com/office/drawing/2014/main" id="{AAFDBB34-9C04-4735-B1AB-8AD9352FDB54}"/>
              </a:ext>
            </a:extLst>
          </p:cNvPr>
          <p:cNvSpPr/>
          <p:nvPr/>
        </p:nvSpPr>
        <p:spPr>
          <a:xfrm>
            <a:off x="460371" y="3641091"/>
            <a:ext cx="9351286"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5" name="Espace réservé du pied de page 4">
            <a:extLst>
              <a:ext uri="{FF2B5EF4-FFF2-40B4-BE49-F238E27FC236}">
                <a16:creationId xmlns:a16="http://schemas.microsoft.com/office/drawing/2014/main" id="{390A0FB4-9CEF-4B16-8D6A-AFEB47E1E78B}"/>
              </a:ext>
            </a:extLst>
          </p:cNvPr>
          <p:cNvSpPr>
            <a:spLocks noGrp="1"/>
          </p:cNvSpPr>
          <p:nvPr>
            <p:ph type="ftr" sz="quarter" idx="11"/>
          </p:nvPr>
        </p:nvSpPr>
        <p:spPr>
          <a:xfrm>
            <a:off x="2269024" y="6406487"/>
            <a:ext cx="5096452" cy="365125"/>
          </a:xfrm>
        </p:spPr>
        <p:txBody>
          <a:bodyPr/>
          <a:lstStyle/>
          <a:p>
            <a:r>
              <a:rPr lang="fr-FR" dirty="0"/>
              <a:t>Communauté des Communes Pays de Tarascon-Commune de Saurat-ADRET Environnement</a:t>
            </a:r>
            <a:endParaRPr lang="en-US" dirty="0"/>
          </a:p>
        </p:txBody>
      </p:sp>
      <p:sp>
        <p:nvSpPr>
          <p:cNvPr id="6" name="Espace réservé du numéro de diapositive 5">
            <a:extLst>
              <a:ext uri="{FF2B5EF4-FFF2-40B4-BE49-F238E27FC236}">
                <a16:creationId xmlns:a16="http://schemas.microsoft.com/office/drawing/2014/main" id="{EE9F78C4-7BA4-4DFB-A1CD-37D455A0F927}"/>
              </a:ext>
            </a:extLst>
          </p:cNvPr>
          <p:cNvSpPr>
            <a:spLocks noGrp="1"/>
          </p:cNvSpPr>
          <p:nvPr>
            <p:ph type="sldNum" sz="quarter" idx="12"/>
          </p:nvPr>
        </p:nvSpPr>
        <p:spPr>
          <a:xfrm>
            <a:off x="8091990" y="6406487"/>
            <a:ext cx="683339" cy="365125"/>
          </a:xfrm>
        </p:spPr>
        <p:txBody>
          <a:bodyPr/>
          <a:lstStyle/>
          <a:p>
            <a:fld id="{D57F1E4F-1CFF-5643-939E-217C01CDF565}" type="slidenum">
              <a:rPr lang="en-US" smtClean="0"/>
              <a:pPr/>
              <a:t>24</a:t>
            </a:fld>
            <a:endParaRPr lang="en-US" dirty="0"/>
          </a:p>
        </p:txBody>
      </p:sp>
      <p:sp>
        <p:nvSpPr>
          <p:cNvPr id="7" name="Flèche : bas 6">
            <a:extLst>
              <a:ext uri="{FF2B5EF4-FFF2-40B4-BE49-F238E27FC236}">
                <a16:creationId xmlns:a16="http://schemas.microsoft.com/office/drawing/2014/main" id="{592655FB-0387-41C0-A77C-27E17AABA850}"/>
              </a:ext>
            </a:extLst>
          </p:cNvPr>
          <p:cNvSpPr/>
          <p:nvPr/>
        </p:nvSpPr>
        <p:spPr>
          <a:xfrm>
            <a:off x="605154" y="3627739"/>
            <a:ext cx="230839" cy="595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A9187BEA-289B-4038-9644-963CD8B99E62}"/>
              </a:ext>
            </a:extLst>
          </p:cNvPr>
          <p:cNvSpPr txBox="1"/>
          <p:nvPr/>
        </p:nvSpPr>
        <p:spPr>
          <a:xfrm>
            <a:off x="490024" y="1675269"/>
            <a:ext cx="430887" cy="1908938"/>
          </a:xfrm>
          <a:prstGeom prst="rect">
            <a:avLst/>
          </a:prstGeom>
          <a:noFill/>
        </p:spPr>
        <p:txBody>
          <a:bodyPr vert="vert270" wrap="square" rtlCol="0">
            <a:spAutoFit/>
          </a:bodyPr>
          <a:lstStyle/>
          <a:p>
            <a:r>
              <a:rPr lang="fr-FR" sz="1600" b="1" dirty="0"/>
              <a:t>Septembre 2010</a:t>
            </a:r>
          </a:p>
        </p:txBody>
      </p:sp>
      <p:sp>
        <p:nvSpPr>
          <p:cNvPr id="10" name="ZoneTexte 9">
            <a:extLst>
              <a:ext uri="{FF2B5EF4-FFF2-40B4-BE49-F238E27FC236}">
                <a16:creationId xmlns:a16="http://schemas.microsoft.com/office/drawing/2014/main" id="{C37F52FE-E925-4657-AF71-35AC4FFA2B74}"/>
              </a:ext>
            </a:extLst>
          </p:cNvPr>
          <p:cNvSpPr txBox="1"/>
          <p:nvPr/>
        </p:nvSpPr>
        <p:spPr>
          <a:xfrm>
            <a:off x="2211641" y="1827807"/>
            <a:ext cx="430887" cy="1806608"/>
          </a:xfrm>
          <a:prstGeom prst="rect">
            <a:avLst/>
          </a:prstGeom>
          <a:noFill/>
        </p:spPr>
        <p:txBody>
          <a:bodyPr vert="vert270" wrap="square" rtlCol="0">
            <a:spAutoFit/>
          </a:bodyPr>
          <a:lstStyle/>
          <a:p>
            <a:r>
              <a:rPr lang="fr-FR" sz="1600" b="1" dirty="0"/>
              <a:t>Printemps 2014</a:t>
            </a:r>
          </a:p>
        </p:txBody>
      </p:sp>
      <p:sp>
        <p:nvSpPr>
          <p:cNvPr id="11" name="ZoneTexte 10">
            <a:extLst>
              <a:ext uri="{FF2B5EF4-FFF2-40B4-BE49-F238E27FC236}">
                <a16:creationId xmlns:a16="http://schemas.microsoft.com/office/drawing/2014/main" id="{1175C57F-1C97-49B1-AD37-D8A4FABD486B}"/>
              </a:ext>
            </a:extLst>
          </p:cNvPr>
          <p:cNvSpPr txBox="1"/>
          <p:nvPr/>
        </p:nvSpPr>
        <p:spPr>
          <a:xfrm>
            <a:off x="3035605" y="2377945"/>
            <a:ext cx="430887" cy="1214128"/>
          </a:xfrm>
          <a:prstGeom prst="rect">
            <a:avLst/>
          </a:prstGeom>
          <a:noFill/>
        </p:spPr>
        <p:txBody>
          <a:bodyPr vert="vert270" wrap="square" rtlCol="0">
            <a:spAutoFit/>
          </a:bodyPr>
          <a:lstStyle/>
          <a:p>
            <a:r>
              <a:rPr lang="fr-FR" sz="1600" b="1" dirty="0"/>
              <a:t>Avril 2015</a:t>
            </a:r>
          </a:p>
        </p:txBody>
      </p:sp>
      <p:sp>
        <p:nvSpPr>
          <p:cNvPr id="12" name="ZoneTexte 11">
            <a:extLst>
              <a:ext uri="{FF2B5EF4-FFF2-40B4-BE49-F238E27FC236}">
                <a16:creationId xmlns:a16="http://schemas.microsoft.com/office/drawing/2014/main" id="{0F933F63-61D0-4742-A0C9-8D261A74A41C}"/>
              </a:ext>
            </a:extLst>
          </p:cNvPr>
          <p:cNvSpPr txBox="1"/>
          <p:nvPr/>
        </p:nvSpPr>
        <p:spPr>
          <a:xfrm>
            <a:off x="5350547" y="2159161"/>
            <a:ext cx="430887" cy="1391442"/>
          </a:xfrm>
          <a:prstGeom prst="rect">
            <a:avLst/>
          </a:prstGeom>
          <a:noFill/>
        </p:spPr>
        <p:txBody>
          <a:bodyPr vert="vert270" wrap="square" rtlCol="0">
            <a:spAutoFit/>
          </a:bodyPr>
          <a:lstStyle/>
          <a:p>
            <a:r>
              <a:rPr lang="fr-FR" sz="1600" b="1" dirty="0"/>
              <a:t>2017 - 2018</a:t>
            </a:r>
          </a:p>
        </p:txBody>
      </p:sp>
      <p:sp>
        <p:nvSpPr>
          <p:cNvPr id="13" name="ZoneTexte 12">
            <a:extLst>
              <a:ext uri="{FF2B5EF4-FFF2-40B4-BE49-F238E27FC236}">
                <a16:creationId xmlns:a16="http://schemas.microsoft.com/office/drawing/2014/main" id="{22852BEB-A980-4F24-AC7B-4DC46FDAE33E}"/>
              </a:ext>
            </a:extLst>
          </p:cNvPr>
          <p:cNvSpPr txBox="1"/>
          <p:nvPr/>
        </p:nvSpPr>
        <p:spPr>
          <a:xfrm>
            <a:off x="3948599" y="2065625"/>
            <a:ext cx="430887" cy="1526830"/>
          </a:xfrm>
          <a:prstGeom prst="rect">
            <a:avLst/>
          </a:prstGeom>
          <a:noFill/>
        </p:spPr>
        <p:txBody>
          <a:bodyPr vert="vert270" wrap="square" rtlCol="0">
            <a:spAutoFit/>
          </a:bodyPr>
          <a:lstStyle/>
          <a:p>
            <a:r>
              <a:rPr lang="fr-FR" sz="1600" b="1" dirty="0"/>
              <a:t>9 aout 2016</a:t>
            </a:r>
          </a:p>
        </p:txBody>
      </p:sp>
      <p:sp>
        <p:nvSpPr>
          <p:cNvPr id="14" name="ZoneTexte 13">
            <a:extLst>
              <a:ext uri="{FF2B5EF4-FFF2-40B4-BE49-F238E27FC236}">
                <a16:creationId xmlns:a16="http://schemas.microsoft.com/office/drawing/2014/main" id="{AD311E8B-B0FC-4F0F-87FB-B94BCB23AAFE}"/>
              </a:ext>
            </a:extLst>
          </p:cNvPr>
          <p:cNvSpPr txBox="1"/>
          <p:nvPr/>
        </p:nvSpPr>
        <p:spPr>
          <a:xfrm>
            <a:off x="6791582" y="1417000"/>
            <a:ext cx="430887" cy="2173744"/>
          </a:xfrm>
          <a:prstGeom prst="rect">
            <a:avLst/>
          </a:prstGeom>
          <a:noFill/>
        </p:spPr>
        <p:txBody>
          <a:bodyPr vert="vert270" wrap="square" rtlCol="0">
            <a:spAutoFit/>
          </a:bodyPr>
          <a:lstStyle/>
          <a:p>
            <a:r>
              <a:rPr lang="fr-FR" sz="1600" b="1" dirty="0"/>
              <a:t>1 er semestre 2019</a:t>
            </a:r>
          </a:p>
        </p:txBody>
      </p:sp>
      <p:sp>
        <p:nvSpPr>
          <p:cNvPr id="15" name="Flèche : bas 14">
            <a:extLst>
              <a:ext uri="{FF2B5EF4-FFF2-40B4-BE49-F238E27FC236}">
                <a16:creationId xmlns:a16="http://schemas.microsoft.com/office/drawing/2014/main" id="{E205B235-88D4-4BD1-BDBC-88ABEC5FED08}"/>
              </a:ext>
            </a:extLst>
          </p:cNvPr>
          <p:cNvSpPr/>
          <p:nvPr/>
        </p:nvSpPr>
        <p:spPr>
          <a:xfrm>
            <a:off x="2209682" y="3654443"/>
            <a:ext cx="302863" cy="19863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bas 15">
            <a:extLst>
              <a:ext uri="{FF2B5EF4-FFF2-40B4-BE49-F238E27FC236}">
                <a16:creationId xmlns:a16="http://schemas.microsoft.com/office/drawing/2014/main" id="{5920725C-8E84-486D-9C9C-19B51D22C316}"/>
              </a:ext>
            </a:extLst>
          </p:cNvPr>
          <p:cNvSpPr/>
          <p:nvPr/>
        </p:nvSpPr>
        <p:spPr>
          <a:xfrm>
            <a:off x="4041671" y="3641091"/>
            <a:ext cx="224261" cy="12697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bas 16">
            <a:extLst>
              <a:ext uri="{FF2B5EF4-FFF2-40B4-BE49-F238E27FC236}">
                <a16:creationId xmlns:a16="http://schemas.microsoft.com/office/drawing/2014/main" id="{F501BCC3-9AA2-46A8-8D6D-BCFEC58CF0F6}"/>
              </a:ext>
            </a:extLst>
          </p:cNvPr>
          <p:cNvSpPr/>
          <p:nvPr/>
        </p:nvSpPr>
        <p:spPr>
          <a:xfrm>
            <a:off x="3148006" y="3627739"/>
            <a:ext cx="224262" cy="584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84BFF0A2-DC74-448A-BC24-9489B7C2E286}"/>
              </a:ext>
            </a:extLst>
          </p:cNvPr>
          <p:cNvSpPr txBox="1"/>
          <p:nvPr/>
        </p:nvSpPr>
        <p:spPr>
          <a:xfrm>
            <a:off x="237880" y="4197338"/>
            <a:ext cx="985140" cy="1600438"/>
          </a:xfrm>
          <a:prstGeom prst="rect">
            <a:avLst/>
          </a:prstGeom>
          <a:noFill/>
          <a:ln>
            <a:solidFill>
              <a:schemeClr val="tx1"/>
            </a:solidFill>
            <a:prstDash val="solid"/>
          </a:ln>
        </p:spPr>
        <p:txBody>
          <a:bodyPr wrap="square" rtlCol="0">
            <a:spAutoFit/>
          </a:bodyPr>
          <a:lstStyle/>
          <a:p>
            <a:pPr algn="ctr"/>
            <a:r>
              <a:rPr lang="fr-FR" sz="1400" b="1" dirty="0"/>
              <a:t>Décision du Conseil Municipal de réviser le PLU</a:t>
            </a:r>
          </a:p>
        </p:txBody>
      </p:sp>
      <p:sp>
        <p:nvSpPr>
          <p:cNvPr id="21" name="ZoneTexte 20">
            <a:extLst>
              <a:ext uri="{FF2B5EF4-FFF2-40B4-BE49-F238E27FC236}">
                <a16:creationId xmlns:a16="http://schemas.microsoft.com/office/drawing/2014/main" id="{5E81EBF0-30D0-4523-B0A2-7D0699C6FB18}"/>
              </a:ext>
            </a:extLst>
          </p:cNvPr>
          <p:cNvSpPr txBox="1"/>
          <p:nvPr/>
        </p:nvSpPr>
        <p:spPr>
          <a:xfrm flipH="1">
            <a:off x="3406209" y="4889811"/>
            <a:ext cx="1434539" cy="1077218"/>
          </a:xfrm>
          <a:prstGeom prst="rect">
            <a:avLst/>
          </a:prstGeom>
          <a:noFill/>
          <a:ln>
            <a:solidFill>
              <a:schemeClr val="tx1"/>
            </a:solidFill>
            <a:prstDash val="solid"/>
          </a:ln>
        </p:spPr>
        <p:txBody>
          <a:bodyPr wrap="square" rtlCol="0">
            <a:spAutoFit/>
          </a:bodyPr>
          <a:lstStyle/>
          <a:p>
            <a:pPr algn="ctr"/>
            <a:r>
              <a:rPr lang="fr-FR" sz="1600" b="1" dirty="0"/>
              <a:t>Réunion publique  de présentation du PADD</a:t>
            </a:r>
          </a:p>
        </p:txBody>
      </p:sp>
      <p:sp>
        <p:nvSpPr>
          <p:cNvPr id="22" name="Flèche : bas 21">
            <a:extLst>
              <a:ext uri="{FF2B5EF4-FFF2-40B4-BE49-F238E27FC236}">
                <a16:creationId xmlns:a16="http://schemas.microsoft.com/office/drawing/2014/main" id="{68E8B99F-7EB2-4779-9F86-077ADDCB9001}"/>
              </a:ext>
            </a:extLst>
          </p:cNvPr>
          <p:cNvSpPr/>
          <p:nvPr/>
        </p:nvSpPr>
        <p:spPr>
          <a:xfrm>
            <a:off x="4840748" y="3654443"/>
            <a:ext cx="1510198" cy="753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833A58FD-299B-4614-9C4D-D50818ED283A}"/>
              </a:ext>
            </a:extLst>
          </p:cNvPr>
          <p:cNvSpPr txBox="1"/>
          <p:nvPr/>
        </p:nvSpPr>
        <p:spPr>
          <a:xfrm>
            <a:off x="2523001" y="4222995"/>
            <a:ext cx="1425692" cy="584775"/>
          </a:xfrm>
          <a:prstGeom prst="rect">
            <a:avLst/>
          </a:prstGeom>
          <a:noFill/>
          <a:ln>
            <a:solidFill>
              <a:schemeClr val="tx1"/>
            </a:solidFill>
            <a:prstDash val="solid"/>
          </a:ln>
        </p:spPr>
        <p:txBody>
          <a:bodyPr wrap="square" rtlCol="0">
            <a:spAutoFit/>
          </a:bodyPr>
          <a:lstStyle/>
          <a:p>
            <a:pPr algn="ctr"/>
            <a:r>
              <a:rPr lang="fr-FR" sz="1600" b="1" dirty="0"/>
              <a:t>Approbation du SCoT</a:t>
            </a:r>
          </a:p>
        </p:txBody>
      </p:sp>
      <p:sp>
        <p:nvSpPr>
          <p:cNvPr id="27" name="ZoneTexte 26">
            <a:extLst>
              <a:ext uri="{FF2B5EF4-FFF2-40B4-BE49-F238E27FC236}">
                <a16:creationId xmlns:a16="http://schemas.microsoft.com/office/drawing/2014/main" id="{B6C3F2C2-426F-4BE0-8C42-CC5017E568B7}"/>
              </a:ext>
            </a:extLst>
          </p:cNvPr>
          <p:cNvSpPr txBox="1"/>
          <p:nvPr/>
        </p:nvSpPr>
        <p:spPr>
          <a:xfrm>
            <a:off x="1799284" y="5615255"/>
            <a:ext cx="1236321" cy="830997"/>
          </a:xfrm>
          <a:prstGeom prst="rect">
            <a:avLst/>
          </a:prstGeom>
          <a:noFill/>
          <a:ln>
            <a:solidFill>
              <a:schemeClr val="tx1"/>
            </a:solidFill>
            <a:prstDash val="solid"/>
          </a:ln>
        </p:spPr>
        <p:txBody>
          <a:bodyPr wrap="square" rtlCol="0">
            <a:spAutoFit/>
          </a:bodyPr>
          <a:lstStyle/>
          <a:p>
            <a:pPr algn="ctr"/>
            <a:r>
              <a:rPr lang="fr-FR" sz="1600" b="1" dirty="0"/>
              <a:t>Nouvelle équipe Municipale</a:t>
            </a:r>
          </a:p>
        </p:txBody>
      </p:sp>
      <p:sp>
        <p:nvSpPr>
          <p:cNvPr id="28" name="ZoneTexte 27">
            <a:extLst>
              <a:ext uri="{FF2B5EF4-FFF2-40B4-BE49-F238E27FC236}">
                <a16:creationId xmlns:a16="http://schemas.microsoft.com/office/drawing/2014/main" id="{A73B0744-BBBD-48AF-8720-671E78CB0B0B}"/>
              </a:ext>
            </a:extLst>
          </p:cNvPr>
          <p:cNvSpPr txBox="1"/>
          <p:nvPr/>
        </p:nvSpPr>
        <p:spPr>
          <a:xfrm>
            <a:off x="7817348" y="1374336"/>
            <a:ext cx="430887" cy="2127659"/>
          </a:xfrm>
          <a:prstGeom prst="rect">
            <a:avLst/>
          </a:prstGeom>
          <a:noFill/>
        </p:spPr>
        <p:txBody>
          <a:bodyPr vert="vert270" wrap="square" rtlCol="0">
            <a:spAutoFit/>
          </a:bodyPr>
          <a:lstStyle/>
          <a:p>
            <a:r>
              <a:rPr lang="fr-FR" sz="1600" b="1" dirty="0"/>
              <a:t>Automne 2019</a:t>
            </a:r>
          </a:p>
        </p:txBody>
      </p:sp>
      <p:sp>
        <p:nvSpPr>
          <p:cNvPr id="29" name="ZoneTexte 28">
            <a:extLst>
              <a:ext uri="{FF2B5EF4-FFF2-40B4-BE49-F238E27FC236}">
                <a16:creationId xmlns:a16="http://schemas.microsoft.com/office/drawing/2014/main" id="{86F158E3-6C29-463C-9F7E-3093388F5422}"/>
              </a:ext>
            </a:extLst>
          </p:cNvPr>
          <p:cNvSpPr txBox="1"/>
          <p:nvPr/>
        </p:nvSpPr>
        <p:spPr>
          <a:xfrm>
            <a:off x="8817999" y="1417000"/>
            <a:ext cx="430887" cy="2015174"/>
          </a:xfrm>
          <a:prstGeom prst="rect">
            <a:avLst/>
          </a:prstGeom>
          <a:noFill/>
        </p:spPr>
        <p:txBody>
          <a:bodyPr vert="vert270" wrap="square" rtlCol="0">
            <a:spAutoFit/>
          </a:bodyPr>
          <a:lstStyle/>
          <a:p>
            <a:r>
              <a:rPr lang="fr-FR" sz="1600" b="1" dirty="0"/>
              <a:t>Printemps 2020</a:t>
            </a:r>
          </a:p>
        </p:txBody>
      </p:sp>
      <p:sp>
        <p:nvSpPr>
          <p:cNvPr id="31" name="ZoneTexte 30">
            <a:extLst>
              <a:ext uri="{FF2B5EF4-FFF2-40B4-BE49-F238E27FC236}">
                <a16:creationId xmlns:a16="http://schemas.microsoft.com/office/drawing/2014/main" id="{766E5028-6569-4D3E-9DCD-953DC189964B}"/>
              </a:ext>
            </a:extLst>
          </p:cNvPr>
          <p:cNvSpPr txBox="1"/>
          <p:nvPr/>
        </p:nvSpPr>
        <p:spPr>
          <a:xfrm flipH="1">
            <a:off x="4948256" y="4444976"/>
            <a:ext cx="1355564" cy="1077218"/>
          </a:xfrm>
          <a:prstGeom prst="rect">
            <a:avLst/>
          </a:prstGeom>
          <a:noFill/>
          <a:ln>
            <a:solidFill>
              <a:schemeClr val="tx1"/>
            </a:solidFill>
            <a:prstDash val="solid"/>
          </a:ln>
        </p:spPr>
        <p:txBody>
          <a:bodyPr wrap="square" rtlCol="0">
            <a:spAutoFit/>
          </a:bodyPr>
          <a:lstStyle/>
          <a:p>
            <a:pPr algn="ctr"/>
            <a:r>
              <a:rPr lang="fr-FR" sz="1600" b="1" dirty="0"/>
              <a:t>Travaux ADRET Commune et PPA</a:t>
            </a:r>
          </a:p>
        </p:txBody>
      </p:sp>
      <p:sp>
        <p:nvSpPr>
          <p:cNvPr id="32" name="ZoneTexte 31">
            <a:extLst>
              <a:ext uri="{FF2B5EF4-FFF2-40B4-BE49-F238E27FC236}">
                <a16:creationId xmlns:a16="http://schemas.microsoft.com/office/drawing/2014/main" id="{505D9766-0B94-4754-8FFF-53C4D25878B8}"/>
              </a:ext>
            </a:extLst>
          </p:cNvPr>
          <p:cNvSpPr txBox="1"/>
          <p:nvPr/>
        </p:nvSpPr>
        <p:spPr>
          <a:xfrm flipH="1">
            <a:off x="6551053" y="4226417"/>
            <a:ext cx="996375" cy="1323439"/>
          </a:xfrm>
          <a:prstGeom prst="rect">
            <a:avLst/>
          </a:prstGeom>
          <a:noFill/>
          <a:ln>
            <a:solidFill>
              <a:schemeClr val="tx1"/>
            </a:solidFill>
            <a:prstDash val="solid"/>
          </a:ln>
        </p:spPr>
        <p:txBody>
          <a:bodyPr wrap="square" rtlCol="0">
            <a:spAutoFit/>
          </a:bodyPr>
          <a:lstStyle/>
          <a:p>
            <a:pPr algn="ctr"/>
            <a:r>
              <a:rPr lang="fr-FR" sz="1600" b="1" dirty="0"/>
              <a:t>Projet soumis aux PPA pour avis</a:t>
            </a:r>
          </a:p>
        </p:txBody>
      </p:sp>
      <p:sp>
        <p:nvSpPr>
          <p:cNvPr id="33" name="ZoneTexte 32">
            <a:extLst>
              <a:ext uri="{FF2B5EF4-FFF2-40B4-BE49-F238E27FC236}">
                <a16:creationId xmlns:a16="http://schemas.microsoft.com/office/drawing/2014/main" id="{353C21EC-DE6F-4E56-953F-737A86D37F10}"/>
              </a:ext>
            </a:extLst>
          </p:cNvPr>
          <p:cNvSpPr txBox="1"/>
          <p:nvPr/>
        </p:nvSpPr>
        <p:spPr>
          <a:xfrm flipH="1">
            <a:off x="7472352" y="5640811"/>
            <a:ext cx="1120873" cy="584775"/>
          </a:xfrm>
          <a:prstGeom prst="rect">
            <a:avLst/>
          </a:prstGeom>
          <a:noFill/>
          <a:ln>
            <a:solidFill>
              <a:schemeClr val="tx1"/>
            </a:solidFill>
            <a:prstDash val="solid"/>
          </a:ln>
        </p:spPr>
        <p:txBody>
          <a:bodyPr wrap="square" rtlCol="0">
            <a:spAutoFit/>
          </a:bodyPr>
          <a:lstStyle/>
          <a:p>
            <a:pPr algn="ctr"/>
            <a:r>
              <a:rPr lang="fr-FR" sz="1600" b="1" dirty="0"/>
              <a:t>Enquête publique</a:t>
            </a:r>
          </a:p>
        </p:txBody>
      </p:sp>
      <p:sp>
        <p:nvSpPr>
          <p:cNvPr id="37" name="Flèche : bas 36">
            <a:extLst>
              <a:ext uri="{FF2B5EF4-FFF2-40B4-BE49-F238E27FC236}">
                <a16:creationId xmlns:a16="http://schemas.microsoft.com/office/drawing/2014/main" id="{AAE6CCFF-AAAF-4F50-BBEE-8AB27A918FD1}"/>
              </a:ext>
            </a:extLst>
          </p:cNvPr>
          <p:cNvSpPr/>
          <p:nvPr/>
        </p:nvSpPr>
        <p:spPr>
          <a:xfrm>
            <a:off x="8951935" y="3627739"/>
            <a:ext cx="224261" cy="6295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lèche : bas 37">
            <a:extLst>
              <a:ext uri="{FF2B5EF4-FFF2-40B4-BE49-F238E27FC236}">
                <a16:creationId xmlns:a16="http://schemas.microsoft.com/office/drawing/2014/main" id="{E2455A29-03E5-4E05-9EEB-0CCC34E2DBC8}"/>
              </a:ext>
            </a:extLst>
          </p:cNvPr>
          <p:cNvSpPr/>
          <p:nvPr/>
        </p:nvSpPr>
        <p:spPr>
          <a:xfrm>
            <a:off x="7947643" y="3627739"/>
            <a:ext cx="180505" cy="20150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èche : bas 38">
            <a:extLst>
              <a:ext uri="{FF2B5EF4-FFF2-40B4-BE49-F238E27FC236}">
                <a16:creationId xmlns:a16="http://schemas.microsoft.com/office/drawing/2014/main" id="{3A05B273-5DB4-496F-9587-C90A9F0A7A83}"/>
              </a:ext>
            </a:extLst>
          </p:cNvPr>
          <p:cNvSpPr/>
          <p:nvPr/>
        </p:nvSpPr>
        <p:spPr>
          <a:xfrm>
            <a:off x="6951268" y="3627739"/>
            <a:ext cx="224261" cy="5986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99DA7444-BE51-4BEE-8625-FA610936548F}"/>
              </a:ext>
            </a:extLst>
          </p:cNvPr>
          <p:cNvSpPr txBox="1"/>
          <p:nvPr/>
        </p:nvSpPr>
        <p:spPr>
          <a:xfrm flipH="1">
            <a:off x="8275784" y="4264819"/>
            <a:ext cx="1641229" cy="830997"/>
          </a:xfrm>
          <a:prstGeom prst="rect">
            <a:avLst/>
          </a:prstGeom>
          <a:noFill/>
          <a:ln>
            <a:solidFill>
              <a:schemeClr val="tx1"/>
            </a:solidFill>
            <a:prstDash val="solid"/>
          </a:ln>
        </p:spPr>
        <p:txBody>
          <a:bodyPr wrap="square" rtlCol="0">
            <a:spAutoFit/>
          </a:bodyPr>
          <a:lstStyle/>
          <a:p>
            <a:pPr algn="ctr"/>
            <a:r>
              <a:rPr lang="fr-FR" sz="1600" b="1" dirty="0"/>
              <a:t>Approbation et mise en application</a:t>
            </a:r>
          </a:p>
        </p:txBody>
      </p:sp>
      <p:sp>
        <p:nvSpPr>
          <p:cNvPr id="30" name="Flèche : bas 29">
            <a:extLst>
              <a:ext uri="{FF2B5EF4-FFF2-40B4-BE49-F238E27FC236}">
                <a16:creationId xmlns:a16="http://schemas.microsoft.com/office/drawing/2014/main" id="{DCFBF698-6DCC-4B81-A51A-2C634A9F082B}"/>
              </a:ext>
            </a:extLst>
          </p:cNvPr>
          <p:cNvSpPr/>
          <p:nvPr/>
        </p:nvSpPr>
        <p:spPr>
          <a:xfrm>
            <a:off x="1641428" y="3672499"/>
            <a:ext cx="177192" cy="5101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AA0AC861-093F-4083-B2B2-C2382F3FD143}"/>
              </a:ext>
            </a:extLst>
          </p:cNvPr>
          <p:cNvSpPr txBox="1"/>
          <p:nvPr/>
        </p:nvSpPr>
        <p:spPr>
          <a:xfrm>
            <a:off x="1480628" y="1188448"/>
            <a:ext cx="430887" cy="2394036"/>
          </a:xfrm>
          <a:prstGeom prst="rect">
            <a:avLst/>
          </a:prstGeom>
          <a:noFill/>
        </p:spPr>
        <p:txBody>
          <a:bodyPr vert="vert270" wrap="square" rtlCol="0">
            <a:spAutoFit/>
          </a:bodyPr>
          <a:lstStyle/>
          <a:p>
            <a:r>
              <a:rPr lang="fr-FR" sz="1600" b="1" dirty="0"/>
              <a:t>Début 2011 à mi 2014</a:t>
            </a:r>
          </a:p>
        </p:txBody>
      </p:sp>
      <p:sp>
        <p:nvSpPr>
          <p:cNvPr id="35" name="ZoneTexte 34">
            <a:extLst>
              <a:ext uri="{FF2B5EF4-FFF2-40B4-BE49-F238E27FC236}">
                <a16:creationId xmlns:a16="http://schemas.microsoft.com/office/drawing/2014/main" id="{88649E21-A6F6-4D05-B9C0-D78B0A296996}"/>
              </a:ext>
            </a:extLst>
          </p:cNvPr>
          <p:cNvSpPr txBox="1"/>
          <p:nvPr/>
        </p:nvSpPr>
        <p:spPr>
          <a:xfrm>
            <a:off x="1288863" y="4184330"/>
            <a:ext cx="920819" cy="954107"/>
          </a:xfrm>
          <a:prstGeom prst="rect">
            <a:avLst/>
          </a:prstGeom>
          <a:noFill/>
          <a:ln>
            <a:solidFill>
              <a:schemeClr val="tx1"/>
            </a:solidFill>
            <a:prstDash val="solid"/>
          </a:ln>
        </p:spPr>
        <p:txBody>
          <a:bodyPr wrap="square" rtlCol="0">
            <a:spAutoFit/>
          </a:bodyPr>
          <a:lstStyle/>
          <a:p>
            <a:pPr algn="ctr"/>
            <a:r>
              <a:rPr lang="fr-FR" sz="1400" b="1" dirty="0"/>
              <a:t>Travaux Adret</a:t>
            </a:r>
          </a:p>
          <a:p>
            <a:pPr algn="ctr"/>
            <a:r>
              <a:rPr lang="fr-FR" sz="1400" b="1" dirty="0" err="1"/>
              <a:t>Analyseet</a:t>
            </a:r>
            <a:r>
              <a:rPr lang="fr-FR" sz="1400" b="1" dirty="0"/>
              <a:t> </a:t>
            </a:r>
            <a:r>
              <a:rPr lang="fr-FR" sz="1400" b="1" dirty="0" err="1"/>
              <a:t>diag</a:t>
            </a:r>
            <a:r>
              <a:rPr lang="fr-FR" sz="1400" b="1" dirty="0"/>
              <a:t>.</a:t>
            </a:r>
          </a:p>
        </p:txBody>
      </p:sp>
    </p:spTree>
    <p:extLst>
      <p:ext uri="{BB962C8B-B14F-4D97-AF65-F5344CB8AC3E}">
        <p14:creationId xmlns:p14="http://schemas.microsoft.com/office/powerpoint/2010/main" val="293443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2B1705-0C71-461F-ABF9-0E2BDB045142}"/>
              </a:ext>
            </a:extLst>
          </p:cNvPr>
          <p:cNvSpPr>
            <a:spLocks noGrp="1"/>
          </p:cNvSpPr>
          <p:nvPr>
            <p:ph type="title"/>
          </p:nvPr>
        </p:nvSpPr>
        <p:spPr>
          <a:xfrm>
            <a:off x="677334" y="609600"/>
            <a:ext cx="8596668" cy="740229"/>
          </a:xfrm>
        </p:spPr>
        <p:txBody>
          <a:bodyPr/>
          <a:lstStyle/>
          <a:p>
            <a:pPr algn="ctr"/>
            <a:r>
              <a:rPr lang="fr-FR" b="1" dirty="0"/>
              <a:t>Projet de révision du PLU de Saurat</a:t>
            </a:r>
          </a:p>
        </p:txBody>
      </p:sp>
      <p:sp>
        <p:nvSpPr>
          <p:cNvPr id="3" name="Espace réservé du contenu 2">
            <a:extLst>
              <a:ext uri="{FF2B5EF4-FFF2-40B4-BE49-F238E27FC236}">
                <a16:creationId xmlns:a16="http://schemas.microsoft.com/office/drawing/2014/main" id="{F99238D0-B515-4DD5-AB0D-129ED45CD35D}"/>
              </a:ext>
            </a:extLst>
          </p:cNvPr>
          <p:cNvSpPr>
            <a:spLocks noGrp="1"/>
          </p:cNvSpPr>
          <p:nvPr>
            <p:ph idx="1"/>
          </p:nvPr>
        </p:nvSpPr>
        <p:spPr>
          <a:xfrm>
            <a:off x="677334" y="1755209"/>
            <a:ext cx="8596668" cy="2832031"/>
          </a:xfrm>
        </p:spPr>
        <p:txBody>
          <a:bodyPr/>
          <a:lstStyle/>
          <a:p>
            <a:pPr marL="0" indent="0" algn="ctr">
              <a:buNone/>
            </a:pPr>
            <a:endParaRPr lang="fr-FR" sz="3200" b="1" dirty="0"/>
          </a:p>
          <a:p>
            <a:pPr marL="0" indent="0" algn="ctr">
              <a:buNone/>
            </a:pPr>
            <a:r>
              <a:rPr lang="fr-FR" sz="3200" b="1" dirty="0"/>
              <a:t>Merci de votre attention</a:t>
            </a:r>
          </a:p>
          <a:p>
            <a:pPr marL="0" indent="0" algn="ctr">
              <a:buNone/>
            </a:pPr>
            <a:endParaRPr lang="fr-FR" sz="3200" b="1" dirty="0"/>
          </a:p>
          <a:p>
            <a:pPr marL="0" indent="0" algn="ctr">
              <a:buNone/>
            </a:pPr>
            <a:r>
              <a:rPr lang="fr-FR" sz="3200" b="1" dirty="0"/>
              <a:t>Place aux questions et au débat</a:t>
            </a:r>
          </a:p>
        </p:txBody>
      </p:sp>
      <p:sp>
        <p:nvSpPr>
          <p:cNvPr id="4" name="Espace réservé du pied de page 3">
            <a:extLst>
              <a:ext uri="{FF2B5EF4-FFF2-40B4-BE49-F238E27FC236}">
                <a16:creationId xmlns:a16="http://schemas.microsoft.com/office/drawing/2014/main" id="{8BB77E21-E454-4AAF-BA86-FDED7DCD6D4A}"/>
              </a:ext>
            </a:extLst>
          </p:cNvPr>
          <p:cNvSpPr>
            <a:spLocks noGrp="1"/>
          </p:cNvSpPr>
          <p:nvPr>
            <p:ph type="ftr" sz="quarter" idx="11"/>
          </p:nvPr>
        </p:nvSpPr>
        <p:spPr>
          <a:xfrm>
            <a:off x="2253720" y="6289073"/>
            <a:ext cx="5213880" cy="365125"/>
          </a:xfrm>
        </p:spPr>
        <p:txBody>
          <a:bodyPr/>
          <a:lstStyle/>
          <a:p>
            <a:r>
              <a:rPr lang="fr-FR" dirty="0"/>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85B91901-EA71-43C9-80C1-C48E7E10ADB0}"/>
              </a:ext>
            </a:extLst>
          </p:cNvPr>
          <p:cNvSpPr>
            <a:spLocks noGrp="1"/>
          </p:cNvSpPr>
          <p:nvPr>
            <p:ph type="sldNum" sz="quarter" idx="12"/>
          </p:nvPr>
        </p:nvSpPr>
        <p:spPr>
          <a:xfrm>
            <a:off x="8042023" y="6260726"/>
            <a:ext cx="683339" cy="365125"/>
          </a:xfrm>
        </p:spPr>
        <p:txBody>
          <a:bodyPr/>
          <a:lstStyle/>
          <a:p>
            <a:fld id="{D57F1E4F-1CFF-5643-939E-217C01CDF565}" type="slidenum">
              <a:rPr lang="en-US" smtClean="0"/>
              <a:pPr/>
              <a:t>25</a:t>
            </a:fld>
            <a:endParaRPr lang="en-US" dirty="0"/>
          </a:p>
        </p:txBody>
      </p:sp>
      <p:pic>
        <p:nvPicPr>
          <p:cNvPr id="6" name="Image 5">
            <a:extLst>
              <a:ext uri="{FF2B5EF4-FFF2-40B4-BE49-F238E27FC236}">
                <a16:creationId xmlns:a16="http://schemas.microsoft.com/office/drawing/2014/main" id="{D9F6E703-D100-49C1-BB78-05B35052A3E6}"/>
              </a:ext>
            </a:extLst>
          </p:cNvPr>
          <p:cNvPicPr>
            <a:picLocks noChangeAspect="1"/>
          </p:cNvPicPr>
          <p:nvPr/>
        </p:nvPicPr>
        <p:blipFill>
          <a:blip r:embed="rId2"/>
          <a:stretch>
            <a:fillRect/>
          </a:stretch>
        </p:blipFill>
        <p:spPr>
          <a:xfrm>
            <a:off x="6096000" y="4533499"/>
            <a:ext cx="2971800" cy="1577431"/>
          </a:xfrm>
          <a:prstGeom prst="rect">
            <a:avLst/>
          </a:prstGeom>
        </p:spPr>
      </p:pic>
      <p:pic>
        <p:nvPicPr>
          <p:cNvPr id="7" name="Image 6">
            <a:extLst>
              <a:ext uri="{FF2B5EF4-FFF2-40B4-BE49-F238E27FC236}">
                <a16:creationId xmlns:a16="http://schemas.microsoft.com/office/drawing/2014/main" id="{76662B84-1DEB-4E87-9DBE-5C69C9069840}"/>
              </a:ext>
            </a:extLst>
          </p:cNvPr>
          <p:cNvPicPr>
            <a:picLocks noChangeAspect="1"/>
          </p:cNvPicPr>
          <p:nvPr/>
        </p:nvPicPr>
        <p:blipFill>
          <a:blip r:embed="rId3"/>
          <a:stretch>
            <a:fillRect/>
          </a:stretch>
        </p:blipFill>
        <p:spPr>
          <a:xfrm>
            <a:off x="4368632" y="4513467"/>
            <a:ext cx="1214072" cy="1597463"/>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65897BE3-9ED6-4875-84CF-79CAEFD1FE06}"/>
              </a:ext>
            </a:extLst>
          </p:cNvPr>
          <p:cNvPicPr>
            <a:picLocks noChangeAspect="1"/>
          </p:cNvPicPr>
          <p:nvPr/>
        </p:nvPicPr>
        <p:blipFill>
          <a:blip r:embed="rId4"/>
          <a:stretch>
            <a:fillRect/>
          </a:stretch>
        </p:blipFill>
        <p:spPr>
          <a:xfrm>
            <a:off x="1813355" y="4561614"/>
            <a:ext cx="1607820" cy="1562423"/>
          </a:xfrm>
          <a:prstGeom prst="rect">
            <a:avLst/>
          </a:prstGeom>
        </p:spPr>
      </p:pic>
    </p:spTree>
    <p:extLst>
      <p:ext uri="{BB962C8B-B14F-4D97-AF65-F5344CB8AC3E}">
        <p14:creationId xmlns:p14="http://schemas.microsoft.com/office/powerpoint/2010/main" val="186025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74B8B4-C1E0-4A26-9AE4-D45D44C88052}"/>
              </a:ext>
            </a:extLst>
          </p:cNvPr>
          <p:cNvSpPr>
            <a:spLocks noGrp="1"/>
          </p:cNvSpPr>
          <p:nvPr>
            <p:ph type="title"/>
          </p:nvPr>
        </p:nvSpPr>
        <p:spPr/>
        <p:txBody>
          <a:bodyPr>
            <a:normAutofit/>
          </a:bodyPr>
          <a:lstStyle/>
          <a:p>
            <a:pPr algn="ctr"/>
            <a:r>
              <a:rPr lang="fr-FR" sz="4400" b="1" dirty="0"/>
              <a:t>Préambule</a:t>
            </a:r>
          </a:p>
        </p:txBody>
      </p:sp>
      <p:sp>
        <p:nvSpPr>
          <p:cNvPr id="3" name="Espace réservé du contenu 2">
            <a:extLst>
              <a:ext uri="{FF2B5EF4-FFF2-40B4-BE49-F238E27FC236}">
                <a16:creationId xmlns:a16="http://schemas.microsoft.com/office/drawing/2014/main" id="{CC2F39AD-3A8B-4BAE-ABC1-0854D3F750C0}"/>
              </a:ext>
            </a:extLst>
          </p:cNvPr>
          <p:cNvSpPr>
            <a:spLocks noGrp="1"/>
          </p:cNvSpPr>
          <p:nvPr>
            <p:ph idx="1"/>
          </p:nvPr>
        </p:nvSpPr>
        <p:spPr>
          <a:xfrm>
            <a:off x="677334" y="1785257"/>
            <a:ext cx="8785980" cy="4256105"/>
          </a:xfrm>
        </p:spPr>
        <p:txBody>
          <a:bodyPr>
            <a:normAutofit/>
          </a:bodyPr>
          <a:lstStyle/>
          <a:p>
            <a:r>
              <a:rPr lang="fr-FR" sz="2000" b="1" dirty="0"/>
              <a:t>Il s’agit d’une réunion d’information publique destinée à informer les citoyens sur les travaux engagés dans le cadre de la révision du PLU de Saurat et échanger avec eux sur les questionnements qui  pourraient apparaitre, </a:t>
            </a:r>
          </a:p>
          <a:p>
            <a:r>
              <a:rPr lang="fr-FR" sz="2000" b="1" dirty="0"/>
              <a:t>Les débats sont totalement libres, les avis émis seront notés et intégrés dans la réflexion, mais aucune demande officielle ne pourra être retenue au cours de cette réunion.</a:t>
            </a:r>
          </a:p>
          <a:p>
            <a:r>
              <a:rPr lang="fr-FR" sz="2000" b="1" dirty="0"/>
              <a:t>Les débats n’engagent donc aucun des partis au cours de cette réunion, </a:t>
            </a:r>
          </a:p>
          <a:p>
            <a:r>
              <a:rPr lang="fr-FR" sz="2000" b="1" dirty="0"/>
              <a:t>Les informations présentées n’ont aucune valeur légale, elle ne se substituent aucunement aux documents officiels et textes réglementaires en vigueur,</a:t>
            </a:r>
          </a:p>
          <a:p>
            <a:endParaRPr lang="fr-FR" dirty="0"/>
          </a:p>
          <a:p>
            <a:endParaRPr lang="fr-FR" dirty="0"/>
          </a:p>
        </p:txBody>
      </p:sp>
      <p:sp>
        <p:nvSpPr>
          <p:cNvPr id="4" name="Espace réservé du pied de page 3">
            <a:extLst>
              <a:ext uri="{FF2B5EF4-FFF2-40B4-BE49-F238E27FC236}">
                <a16:creationId xmlns:a16="http://schemas.microsoft.com/office/drawing/2014/main" id="{BFB6CE26-EC69-4F76-8984-273F2BB6BD60}"/>
              </a:ext>
            </a:extLst>
          </p:cNvPr>
          <p:cNvSpPr>
            <a:spLocks noGrp="1"/>
          </p:cNvSpPr>
          <p:nvPr>
            <p:ph type="ftr" sz="quarter" idx="11"/>
          </p:nvPr>
        </p:nvSpPr>
        <p:spPr>
          <a:xfrm>
            <a:off x="1983619" y="6406487"/>
            <a:ext cx="4983238" cy="365125"/>
          </a:xfrm>
        </p:spPr>
        <p:txBody>
          <a:bodyPr/>
          <a:lstStyle/>
          <a:p>
            <a:r>
              <a:rPr lang="fr-FR" dirty="0"/>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D2DF5ADE-3433-4FA8-82A0-DC5F421B16A2}"/>
              </a:ext>
            </a:extLst>
          </p:cNvPr>
          <p:cNvSpPr>
            <a:spLocks noGrp="1"/>
          </p:cNvSpPr>
          <p:nvPr>
            <p:ph type="sldNum" sz="quarter" idx="12"/>
          </p:nvPr>
        </p:nvSpPr>
        <p:spPr>
          <a:xfrm>
            <a:off x="8140720" y="6406486"/>
            <a:ext cx="683339" cy="365125"/>
          </a:xfrm>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096984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A6952-8799-434F-B19D-91C17F0F74A3}"/>
              </a:ext>
            </a:extLst>
          </p:cNvPr>
          <p:cNvSpPr>
            <a:spLocks noGrp="1"/>
          </p:cNvSpPr>
          <p:nvPr>
            <p:ph type="title"/>
          </p:nvPr>
        </p:nvSpPr>
        <p:spPr>
          <a:xfrm>
            <a:off x="532191" y="283030"/>
            <a:ext cx="8596668" cy="1538514"/>
          </a:xfrm>
        </p:spPr>
        <p:txBody>
          <a:bodyPr/>
          <a:lstStyle/>
          <a:p>
            <a:r>
              <a:rPr lang="fr-FR" b="1" dirty="0"/>
              <a:t>Pourquoi réviser le PLU de Saurat</a:t>
            </a:r>
            <a:br>
              <a:rPr lang="fr-FR" sz="2800" b="1" dirty="0"/>
            </a:br>
            <a:r>
              <a:rPr lang="fr-FR" sz="2800" b="1" i="1" dirty="0"/>
              <a:t>C’est une volonté communale constante de bien faire en matière de développement durable</a:t>
            </a:r>
          </a:p>
        </p:txBody>
      </p:sp>
      <p:sp>
        <p:nvSpPr>
          <p:cNvPr id="3" name="Espace réservé du contenu 2">
            <a:extLst>
              <a:ext uri="{FF2B5EF4-FFF2-40B4-BE49-F238E27FC236}">
                <a16:creationId xmlns:a16="http://schemas.microsoft.com/office/drawing/2014/main" id="{E28A924C-75BC-49C2-835A-B55EE1F2E8D5}"/>
              </a:ext>
            </a:extLst>
          </p:cNvPr>
          <p:cNvSpPr>
            <a:spLocks noGrp="1"/>
          </p:cNvSpPr>
          <p:nvPr>
            <p:ph idx="1"/>
          </p:nvPr>
        </p:nvSpPr>
        <p:spPr>
          <a:xfrm>
            <a:off x="677334" y="1930401"/>
            <a:ext cx="8785980" cy="4818742"/>
          </a:xfrm>
        </p:spPr>
        <p:txBody>
          <a:bodyPr>
            <a:normAutofit fontScale="92500" lnSpcReduction="20000"/>
          </a:bodyPr>
          <a:lstStyle/>
          <a:p>
            <a:pPr>
              <a:buFont typeface="Wingdings" panose="05000000000000000000" pitchFamily="2" charset="2"/>
              <a:buChar char="Ø"/>
            </a:pPr>
            <a:r>
              <a:rPr lang="fr-FR" sz="2400" b="1" dirty="0">
                <a:solidFill>
                  <a:schemeClr val="accent4"/>
                </a:solidFill>
              </a:rPr>
              <a:t>Une volonté communale affirmée </a:t>
            </a:r>
            <a:r>
              <a:rPr lang="fr-FR" sz="2400" b="1" dirty="0"/>
              <a:t>de recherche d’un développement harmonieux et respectueux de l’Agriculture et du cadre de vie,</a:t>
            </a:r>
          </a:p>
          <a:p>
            <a:pPr>
              <a:buFont typeface="Wingdings" panose="05000000000000000000" pitchFamily="2" charset="2"/>
              <a:buChar char="Ø"/>
            </a:pPr>
            <a:r>
              <a:rPr lang="fr-FR" sz="2400" b="1" dirty="0">
                <a:solidFill>
                  <a:schemeClr val="accent4"/>
                </a:solidFill>
              </a:rPr>
              <a:t>La Commune de Saurat s’est dotée très tôt d’un PLU </a:t>
            </a:r>
            <a:r>
              <a:rPr lang="fr-FR" sz="2400" b="1" dirty="0"/>
              <a:t>applicable depuis janvier 2009,</a:t>
            </a:r>
          </a:p>
          <a:p>
            <a:pPr>
              <a:buFont typeface="Wingdings" panose="05000000000000000000" pitchFamily="2" charset="2"/>
              <a:buChar char="Ø"/>
            </a:pPr>
            <a:r>
              <a:rPr lang="fr-FR" sz="2400" b="1" dirty="0">
                <a:solidFill>
                  <a:schemeClr val="accent4"/>
                </a:solidFill>
              </a:rPr>
              <a:t>Une révision a été engagée </a:t>
            </a:r>
            <a:r>
              <a:rPr lang="fr-FR" sz="2400" b="1" dirty="0"/>
              <a:t>en septembre 2010 au cours de la mandature 2008-2014, suite à de très nombreuses demandes des habitants, </a:t>
            </a:r>
            <a:r>
              <a:rPr lang="fr-FR" sz="1900" b="1" i="1" dirty="0"/>
              <a:t>(plus de100 demandes portant sur environ 500 parcelles)</a:t>
            </a:r>
          </a:p>
          <a:p>
            <a:pPr>
              <a:buFont typeface="Wingdings" panose="05000000000000000000" pitchFamily="2" charset="2"/>
              <a:buChar char="Ø"/>
            </a:pPr>
            <a:r>
              <a:rPr lang="fr-FR" sz="2400" b="1" dirty="0"/>
              <a:t>Une </a:t>
            </a:r>
            <a:r>
              <a:rPr lang="fr-FR" sz="2400" b="1" dirty="0">
                <a:solidFill>
                  <a:schemeClr val="accent4"/>
                </a:solidFill>
              </a:rPr>
              <a:t>implication active avec la Communauté des Communes du Pays de Tarascon dans le cadre de l’élaboration du SCoT Vallée de l’Ariège </a:t>
            </a:r>
            <a:r>
              <a:rPr lang="fr-FR" sz="2400" b="1" dirty="0"/>
              <a:t>(2011-2015) et de </a:t>
            </a:r>
            <a:r>
              <a:rPr lang="fr-FR" sz="2400" b="1" dirty="0">
                <a:solidFill>
                  <a:schemeClr val="accent4"/>
                </a:solidFill>
              </a:rPr>
              <a:t>sa mise œuvre</a:t>
            </a:r>
            <a:r>
              <a:rPr lang="fr-FR" sz="2400" b="1" dirty="0"/>
              <a:t>, </a:t>
            </a:r>
            <a:r>
              <a:rPr lang="fr-FR" sz="1900" b="1" i="1" dirty="0"/>
              <a:t>(86 prescriptions, 69 recommandations et des documents graphiques valant prescriptions)</a:t>
            </a:r>
          </a:p>
          <a:p>
            <a:pPr>
              <a:buFont typeface="Wingdings" panose="05000000000000000000" pitchFamily="2" charset="2"/>
              <a:buChar char="Ø"/>
            </a:pPr>
            <a:r>
              <a:rPr lang="fr-FR" sz="2400" b="1" dirty="0"/>
              <a:t>Une </a:t>
            </a:r>
            <a:r>
              <a:rPr lang="fr-FR" sz="2400" b="1" dirty="0">
                <a:solidFill>
                  <a:schemeClr val="accent4"/>
                </a:solidFill>
              </a:rPr>
              <a:t>nécessité impérieuse de se mettre en conformité </a:t>
            </a:r>
            <a:r>
              <a:rPr lang="fr-FR" sz="2400" b="1" dirty="0">
                <a:solidFill>
                  <a:schemeClr val="tx1"/>
                </a:solidFill>
              </a:rPr>
              <a:t>avec les textes et schémas</a:t>
            </a:r>
            <a:r>
              <a:rPr lang="fr-FR" sz="2400" b="1" dirty="0">
                <a:solidFill>
                  <a:schemeClr val="accent4"/>
                </a:solidFill>
              </a:rPr>
              <a:t> </a:t>
            </a:r>
            <a:r>
              <a:rPr lang="fr-FR" sz="2400" b="1" dirty="0"/>
              <a:t>d’aménagement prescriptifs, </a:t>
            </a:r>
            <a:r>
              <a:rPr lang="fr-FR" sz="2400" b="1" dirty="0">
                <a:solidFill>
                  <a:schemeClr val="accent4"/>
                </a:solidFill>
              </a:rPr>
              <a:t>sous le contrôle des services de l’Etat</a:t>
            </a:r>
            <a:r>
              <a:rPr lang="fr-FR" sz="2400" b="1" dirty="0"/>
              <a:t>, (DREAL, DDT,…) </a:t>
            </a:r>
            <a:r>
              <a:rPr lang="fr-FR" sz="2400" b="1" dirty="0">
                <a:solidFill>
                  <a:schemeClr val="accent4"/>
                </a:solidFill>
              </a:rPr>
              <a:t>et des PPA</a:t>
            </a:r>
          </a:p>
        </p:txBody>
      </p:sp>
      <p:sp>
        <p:nvSpPr>
          <p:cNvPr id="4" name="Espace réservé du pied de page 3">
            <a:extLst>
              <a:ext uri="{FF2B5EF4-FFF2-40B4-BE49-F238E27FC236}">
                <a16:creationId xmlns:a16="http://schemas.microsoft.com/office/drawing/2014/main" id="{EFB70B1F-9112-492A-A81E-C901748AD204}"/>
              </a:ext>
            </a:extLst>
          </p:cNvPr>
          <p:cNvSpPr>
            <a:spLocks noGrp="1"/>
          </p:cNvSpPr>
          <p:nvPr>
            <p:ph type="ftr" sz="quarter" idx="11"/>
          </p:nvPr>
        </p:nvSpPr>
        <p:spPr>
          <a:xfrm>
            <a:off x="2728686" y="6492875"/>
            <a:ext cx="6297612" cy="365125"/>
          </a:xfrm>
        </p:spPr>
        <p:txBody>
          <a:bodyPr/>
          <a:lstStyle/>
          <a:p>
            <a:r>
              <a:rPr lang="fr-FR" dirty="0"/>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26B53EAB-6E39-4FED-B74F-F5EE1ABA4216}"/>
              </a:ext>
            </a:extLst>
          </p:cNvPr>
          <p:cNvSpPr>
            <a:spLocks noGrp="1"/>
          </p:cNvSpPr>
          <p:nvPr>
            <p:ph type="sldNum" sz="quarter" idx="12"/>
          </p:nvPr>
        </p:nvSpPr>
        <p:spPr>
          <a:xfrm>
            <a:off x="7966549" y="6492875"/>
            <a:ext cx="683339" cy="365125"/>
          </a:xfrm>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73697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76010D-382D-4731-A6BF-C08C731279CC}"/>
              </a:ext>
            </a:extLst>
          </p:cNvPr>
          <p:cNvSpPr>
            <a:spLocks noGrp="1"/>
          </p:cNvSpPr>
          <p:nvPr>
            <p:ph type="title"/>
          </p:nvPr>
        </p:nvSpPr>
        <p:spPr/>
        <p:txBody>
          <a:bodyPr>
            <a:normAutofit fontScale="90000"/>
          </a:bodyPr>
          <a:lstStyle/>
          <a:p>
            <a:r>
              <a:rPr lang="fr-FR" sz="4000" b="1" dirty="0"/>
              <a:t>Pourquoi réviser le PLU de Saurat</a:t>
            </a:r>
            <a:br>
              <a:rPr lang="fr-FR" b="1" dirty="0"/>
            </a:br>
            <a:r>
              <a:rPr lang="fr-FR" sz="2800" b="1" i="1" dirty="0"/>
              <a:t>Pour s’inscrire dans les démarches et plans divers qui s’imposent aux Communes ou à leurs groupements</a:t>
            </a:r>
          </a:p>
        </p:txBody>
      </p:sp>
      <p:sp>
        <p:nvSpPr>
          <p:cNvPr id="3" name="Espace réservé du contenu 2">
            <a:extLst>
              <a:ext uri="{FF2B5EF4-FFF2-40B4-BE49-F238E27FC236}">
                <a16:creationId xmlns:a16="http://schemas.microsoft.com/office/drawing/2014/main" id="{726E1C64-1109-42C2-8E7C-7D5065BB64A9}"/>
              </a:ext>
            </a:extLst>
          </p:cNvPr>
          <p:cNvSpPr>
            <a:spLocks noGrp="1"/>
          </p:cNvSpPr>
          <p:nvPr>
            <p:ph idx="1"/>
          </p:nvPr>
        </p:nvSpPr>
        <p:spPr>
          <a:xfrm>
            <a:off x="677334" y="2278743"/>
            <a:ext cx="8596668" cy="4122057"/>
          </a:xfrm>
        </p:spPr>
        <p:txBody>
          <a:bodyPr>
            <a:normAutofit fontScale="25000" lnSpcReduction="20000"/>
          </a:bodyPr>
          <a:lstStyle/>
          <a:p>
            <a:pPr marL="0" indent="0">
              <a:buNone/>
            </a:pPr>
            <a:r>
              <a:rPr lang="fr-FR" dirty="0"/>
              <a:t> </a:t>
            </a:r>
          </a:p>
          <a:p>
            <a:pPr lvl="0">
              <a:buFont typeface="Wingdings" panose="05000000000000000000" pitchFamily="2" charset="2"/>
              <a:buChar char="Ø"/>
            </a:pPr>
            <a:r>
              <a:rPr lang="fr-FR" sz="9600" b="1" dirty="0"/>
              <a:t>les </a:t>
            </a:r>
            <a:r>
              <a:rPr lang="fr-FR" sz="9600" b="1" dirty="0">
                <a:solidFill>
                  <a:schemeClr val="accent4"/>
                </a:solidFill>
              </a:rPr>
              <a:t>démarches et politiques sectorielles </a:t>
            </a:r>
            <a:r>
              <a:rPr lang="fr-FR" sz="9600" b="1" dirty="0"/>
              <a:t>(habitat, déplacements, économie, etc.),</a:t>
            </a:r>
          </a:p>
          <a:p>
            <a:pPr lvl="0">
              <a:buFont typeface="Wingdings" panose="05000000000000000000" pitchFamily="2" charset="2"/>
              <a:buChar char="Ø"/>
            </a:pPr>
            <a:r>
              <a:rPr lang="fr-FR" sz="9600" b="1" dirty="0"/>
              <a:t>les </a:t>
            </a:r>
            <a:r>
              <a:rPr lang="fr-FR" sz="9600" b="1" dirty="0">
                <a:solidFill>
                  <a:schemeClr val="accent4"/>
                </a:solidFill>
              </a:rPr>
              <a:t>démarches et politiques territoriales</a:t>
            </a:r>
            <a:r>
              <a:rPr lang="fr-FR" sz="9600" b="1" dirty="0"/>
              <a:t> portées par les communes ou leurs groupements et par le département,</a:t>
            </a:r>
          </a:p>
          <a:p>
            <a:pPr lvl="0">
              <a:buFont typeface="Wingdings" panose="05000000000000000000" pitchFamily="2" charset="2"/>
              <a:buChar char="Ø"/>
            </a:pPr>
            <a:r>
              <a:rPr lang="fr-FR" sz="9600" b="1" dirty="0"/>
              <a:t>le </a:t>
            </a:r>
            <a:r>
              <a:rPr lang="fr-FR" sz="9600" b="1" dirty="0">
                <a:solidFill>
                  <a:schemeClr val="accent4"/>
                </a:solidFill>
              </a:rPr>
              <a:t>cadre législatif de l’urbanisme </a:t>
            </a:r>
            <a:r>
              <a:rPr lang="fr-FR" sz="9600" b="1" dirty="0"/>
              <a:t>rénové, issu des Lois SRU, UH, Grenelle I et II, de Modernisation de l’Agriculture et de la Pêche, ALUR et Montagne 2, </a:t>
            </a:r>
          </a:p>
          <a:p>
            <a:pPr lvl="0">
              <a:buFont typeface="Wingdings" panose="05000000000000000000" pitchFamily="2" charset="2"/>
              <a:buChar char="Ø"/>
            </a:pPr>
            <a:r>
              <a:rPr lang="fr-FR" sz="9600" b="1" dirty="0"/>
              <a:t>les </a:t>
            </a:r>
            <a:r>
              <a:rPr lang="fr-FR" sz="9600" b="1" dirty="0">
                <a:solidFill>
                  <a:schemeClr val="accent4"/>
                </a:solidFill>
              </a:rPr>
              <a:t>Plans de Prévention des Risques </a:t>
            </a:r>
            <a:r>
              <a:rPr lang="fr-FR" sz="9600" b="1" dirty="0"/>
              <a:t>(PPRI, PPRN), </a:t>
            </a:r>
          </a:p>
          <a:p>
            <a:pPr lvl="0">
              <a:buFont typeface="Wingdings" panose="05000000000000000000" pitchFamily="2" charset="2"/>
              <a:buChar char="Ø"/>
            </a:pPr>
            <a:r>
              <a:rPr lang="fr-FR" sz="9600" b="1" dirty="0"/>
              <a:t>Les </a:t>
            </a:r>
            <a:r>
              <a:rPr lang="fr-FR" sz="9600" b="1" dirty="0">
                <a:solidFill>
                  <a:schemeClr val="accent4"/>
                </a:solidFill>
              </a:rPr>
              <a:t>schémas directeurs </a:t>
            </a:r>
            <a:r>
              <a:rPr lang="fr-FR" sz="9600" b="1" dirty="0"/>
              <a:t>comme le SDAGE Adour Garonne, etc.</a:t>
            </a:r>
          </a:p>
        </p:txBody>
      </p:sp>
      <p:sp>
        <p:nvSpPr>
          <p:cNvPr id="4" name="Espace réservé du pied de page 3">
            <a:extLst>
              <a:ext uri="{FF2B5EF4-FFF2-40B4-BE49-F238E27FC236}">
                <a16:creationId xmlns:a16="http://schemas.microsoft.com/office/drawing/2014/main" id="{1D80DC9C-3A6F-44E9-87F2-FDC6F94F5977}"/>
              </a:ext>
            </a:extLst>
          </p:cNvPr>
          <p:cNvSpPr>
            <a:spLocks noGrp="1"/>
          </p:cNvSpPr>
          <p:nvPr>
            <p:ph type="ftr" sz="quarter" idx="11"/>
          </p:nvPr>
        </p:nvSpPr>
        <p:spPr>
          <a:xfrm>
            <a:off x="2634720" y="6566580"/>
            <a:ext cx="6297612" cy="365125"/>
          </a:xfrm>
        </p:spPr>
        <p:txBody>
          <a:bodyPr/>
          <a:lstStyle/>
          <a:p>
            <a:r>
              <a:rPr lang="fr-FR" dirty="0"/>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1A45F9D6-BF29-489E-895F-A3ECF2EDC610}"/>
              </a:ext>
            </a:extLst>
          </p:cNvPr>
          <p:cNvSpPr>
            <a:spLocks noGrp="1"/>
          </p:cNvSpPr>
          <p:nvPr>
            <p:ph type="sldNum" sz="quarter" idx="12"/>
          </p:nvPr>
        </p:nvSpPr>
        <p:spPr>
          <a:xfrm>
            <a:off x="7893978" y="6492875"/>
            <a:ext cx="683339" cy="365125"/>
          </a:xfrm>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28322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13BCE4-7921-41FE-B966-7598F409D640}"/>
              </a:ext>
            </a:extLst>
          </p:cNvPr>
          <p:cNvSpPr>
            <a:spLocks noGrp="1"/>
          </p:cNvSpPr>
          <p:nvPr>
            <p:ph type="title"/>
          </p:nvPr>
        </p:nvSpPr>
        <p:spPr>
          <a:xfrm>
            <a:off x="362857" y="609599"/>
            <a:ext cx="9448800" cy="1596571"/>
          </a:xfrm>
        </p:spPr>
        <p:txBody>
          <a:bodyPr>
            <a:normAutofit fontScale="90000"/>
          </a:bodyPr>
          <a:lstStyle/>
          <a:p>
            <a:r>
              <a:rPr lang="fr-FR" sz="4000" b="1" dirty="0"/>
              <a:t>Pourquoi réviser le PLU de Saurat</a:t>
            </a:r>
            <a:br>
              <a:rPr lang="fr-FR" b="1" dirty="0"/>
            </a:br>
            <a:r>
              <a:rPr lang="fr-FR" sz="3100" b="1" i="1" dirty="0"/>
              <a:t>Pour s’inscrire dans les divers schémas, plans, chartes qui se multiplient et s’imposent au bloc Communal</a:t>
            </a:r>
            <a:endParaRPr lang="fr-FR" sz="3100" dirty="0"/>
          </a:p>
        </p:txBody>
      </p:sp>
      <p:sp>
        <p:nvSpPr>
          <p:cNvPr id="3" name="Espace réservé du contenu 2">
            <a:extLst>
              <a:ext uri="{FF2B5EF4-FFF2-40B4-BE49-F238E27FC236}">
                <a16:creationId xmlns:a16="http://schemas.microsoft.com/office/drawing/2014/main" id="{A99729F9-3ABC-4FB6-8BF8-20B04224D28D}"/>
              </a:ext>
            </a:extLst>
          </p:cNvPr>
          <p:cNvSpPr>
            <a:spLocks noGrp="1"/>
          </p:cNvSpPr>
          <p:nvPr>
            <p:ph idx="1"/>
          </p:nvPr>
        </p:nvSpPr>
        <p:spPr>
          <a:xfrm>
            <a:off x="677334" y="2494417"/>
            <a:ext cx="8596668" cy="4087811"/>
          </a:xfrm>
        </p:spPr>
        <p:txBody>
          <a:bodyPr>
            <a:normAutofit fontScale="92500" lnSpcReduction="20000"/>
          </a:bodyPr>
          <a:lstStyle/>
          <a:p>
            <a:pPr>
              <a:buFont typeface="Wingdings" panose="05000000000000000000" pitchFamily="2" charset="2"/>
              <a:buChar char="Ø"/>
            </a:pPr>
            <a:r>
              <a:rPr lang="fr-FR" sz="2600" b="1" dirty="0">
                <a:solidFill>
                  <a:schemeClr val="accent4"/>
                </a:solidFill>
              </a:rPr>
              <a:t>les Schémas Régionaux</a:t>
            </a:r>
            <a:r>
              <a:rPr lang="fr-FR" sz="2600" b="1" dirty="0"/>
              <a:t> : Schéma Régional de Cohérence Ecologique, Schéma Régional Climat Air Energie, Schéma Régional d’Aménagement et de Développement Durable du Territoire, Schéma Régional des Transports, des déchets, etc., demain regroupés dans le SRADDET, </a:t>
            </a:r>
          </a:p>
          <a:p>
            <a:pPr lvl="0">
              <a:buFont typeface="Wingdings" panose="05000000000000000000" pitchFamily="2" charset="2"/>
              <a:buChar char="Ø"/>
            </a:pPr>
            <a:r>
              <a:rPr lang="fr-FR" sz="2600" b="1" dirty="0">
                <a:solidFill>
                  <a:schemeClr val="accent4"/>
                </a:solidFill>
              </a:rPr>
              <a:t>les Schémas Départementaux</a:t>
            </a:r>
            <a:r>
              <a:rPr lang="fr-FR" sz="2600" b="1" dirty="0"/>
              <a:t> : Schéma de Développement Economique et Touristique de l’Ariège, Schéma Départemental d’Aménagement Numérique, Schéma Départemental d’Accessibilité, etc.,</a:t>
            </a:r>
          </a:p>
          <a:p>
            <a:pPr lvl="0">
              <a:buFont typeface="Wingdings" panose="05000000000000000000" pitchFamily="2" charset="2"/>
              <a:buChar char="Ø"/>
            </a:pPr>
            <a:r>
              <a:rPr lang="fr-FR" sz="2600" b="1" dirty="0">
                <a:solidFill>
                  <a:schemeClr val="accent4"/>
                </a:solidFill>
              </a:rPr>
              <a:t>les Schémas Locaux</a:t>
            </a:r>
            <a:r>
              <a:rPr lang="fr-FR" sz="2600" b="1" dirty="0"/>
              <a:t> : Charte du Parc Naturel Régional des Pyrénées Ariégeoises, Projet de territoire du PETR de l’Ariège, SDE09, SMDEA, SMECTOM, etc.</a:t>
            </a:r>
          </a:p>
          <a:p>
            <a:endParaRPr lang="fr-FR" dirty="0"/>
          </a:p>
        </p:txBody>
      </p:sp>
      <p:sp>
        <p:nvSpPr>
          <p:cNvPr id="4" name="Espace réservé du pied de page 3">
            <a:extLst>
              <a:ext uri="{FF2B5EF4-FFF2-40B4-BE49-F238E27FC236}">
                <a16:creationId xmlns:a16="http://schemas.microsoft.com/office/drawing/2014/main" id="{604F0E60-61A7-4E9A-9FCB-E5F532B6B23B}"/>
              </a:ext>
            </a:extLst>
          </p:cNvPr>
          <p:cNvSpPr>
            <a:spLocks noGrp="1"/>
          </p:cNvSpPr>
          <p:nvPr>
            <p:ph type="ftr" sz="quarter" idx="11"/>
          </p:nvPr>
        </p:nvSpPr>
        <p:spPr>
          <a:xfrm>
            <a:off x="2293051" y="6487536"/>
            <a:ext cx="6297612" cy="365125"/>
          </a:xfrm>
        </p:spPr>
        <p:txBody>
          <a:bodyPr/>
          <a:lstStyle/>
          <a:p>
            <a:r>
              <a:rPr lang="fr-FR" dirty="0"/>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0A65F17C-F199-4EB0-8FA9-0AABA91DB77C}"/>
              </a:ext>
            </a:extLst>
          </p:cNvPr>
          <p:cNvSpPr>
            <a:spLocks noGrp="1"/>
          </p:cNvSpPr>
          <p:nvPr>
            <p:ph type="sldNum" sz="quarter" idx="12"/>
          </p:nvPr>
        </p:nvSpPr>
        <p:spPr>
          <a:xfrm>
            <a:off x="7907324" y="6487535"/>
            <a:ext cx="683339" cy="365125"/>
          </a:xfrm>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00918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49DAC1-7EA2-4E67-AC93-E8999C5B45B7}"/>
              </a:ext>
            </a:extLst>
          </p:cNvPr>
          <p:cNvSpPr>
            <a:spLocks noGrp="1"/>
          </p:cNvSpPr>
          <p:nvPr>
            <p:ph type="title"/>
          </p:nvPr>
        </p:nvSpPr>
        <p:spPr>
          <a:xfrm>
            <a:off x="677334" y="609600"/>
            <a:ext cx="8596668" cy="1320800"/>
          </a:xfrm>
        </p:spPr>
        <p:txBody>
          <a:bodyPr/>
          <a:lstStyle/>
          <a:p>
            <a:pPr algn="ctr"/>
            <a:r>
              <a:rPr lang="fr-FR" b="1" dirty="0"/>
              <a:t>Exemple d’arborescence autour du SCoT et du PLU</a:t>
            </a:r>
          </a:p>
        </p:txBody>
      </p:sp>
      <p:pic>
        <p:nvPicPr>
          <p:cNvPr id="4" name="Espace réservé du contenu 3" descr="Organigramme SCOT">
            <a:hlinkClick r:id="rId2" tooltip="&quot;Organigramme SCOT&quot;"/>
            <a:extLst>
              <a:ext uri="{FF2B5EF4-FFF2-40B4-BE49-F238E27FC236}">
                <a16:creationId xmlns:a16="http://schemas.microsoft.com/office/drawing/2014/main" id="{92A56637-67F3-4963-AAB2-F137119B2B10}"/>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7334" y="2270760"/>
            <a:ext cx="8596668" cy="4373880"/>
          </a:xfrm>
          <a:prstGeom prst="rect">
            <a:avLst/>
          </a:prstGeom>
          <a:noFill/>
          <a:ln>
            <a:noFill/>
          </a:ln>
        </p:spPr>
      </p:pic>
      <p:sp>
        <p:nvSpPr>
          <p:cNvPr id="3" name="Espace réservé du pied de page 2">
            <a:extLst>
              <a:ext uri="{FF2B5EF4-FFF2-40B4-BE49-F238E27FC236}">
                <a16:creationId xmlns:a16="http://schemas.microsoft.com/office/drawing/2014/main" id="{F53D24CD-CEFB-4521-A0FB-09176985F788}"/>
              </a:ext>
            </a:extLst>
          </p:cNvPr>
          <p:cNvSpPr>
            <a:spLocks noGrp="1"/>
          </p:cNvSpPr>
          <p:nvPr>
            <p:ph type="ftr" sz="quarter" idx="11"/>
          </p:nvPr>
        </p:nvSpPr>
        <p:spPr>
          <a:xfrm>
            <a:off x="2448077" y="6539837"/>
            <a:ext cx="6297612" cy="365125"/>
          </a:xfrm>
        </p:spPr>
        <p:txBody>
          <a:bodyPr/>
          <a:lstStyle/>
          <a:p>
            <a:r>
              <a:rPr lang="fr-FR" dirty="0"/>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2E489E55-0E60-42AF-B3B9-8FD6D94E01D9}"/>
              </a:ext>
            </a:extLst>
          </p:cNvPr>
          <p:cNvSpPr>
            <a:spLocks noGrp="1"/>
          </p:cNvSpPr>
          <p:nvPr>
            <p:ph type="sldNum" sz="quarter" idx="12"/>
          </p:nvPr>
        </p:nvSpPr>
        <p:spPr>
          <a:xfrm>
            <a:off x="8062350" y="6492875"/>
            <a:ext cx="683339" cy="365125"/>
          </a:xfrm>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81144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Image 1">
            <a:extLst>
              <a:ext uri="{FF2B5EF4-FFF2-40B4-BE49-F238E27FC236}">
                <a16:creationId xmlns:a16="http://schemas.microsoft.com/office/drawing/2014/main" id="{D66FB6EA-AA3B-42AD-A57F-8EFA0D18C291}"/>
              </a:ext>
            </a:extLst>
          </p:cNvPr>
          <p:cNvPicPr>
            <a:picLocks noChangeAspect="1"/>
          </p:cNvPicPr>
          <p:nvPr/>
        </p:nvPicPr>
        <p:blipFill>
          <a:blip r:embed="rId2">
            <a:duotone>
              <a:prstClr val="black"/>
              <a:srgbClr val="54A021">
                <a:tint val="45000"/>
                <a:satMod val="400000"/>
              </a:srgbClr>
            </a:duotone>
            <a:extLst>
              <a:ext uri="{28A0092B-C50C-407E-A947-70E740481C1C}">
                <a14:useLocalDpi xmlns:a14="http://schemas.microsoft.com/office/drawing/2010/main" val="0"/>
              </a:ext>
            </a:extLst>
          </a:blip>
          <a:srcRect/>
          <a:stretch>
            <a:fillRect/>
          </a:stretch>
        </p:blipFill>
        <p:spPr bwMode="auto">
          <a:xfrm>
            <a:off x="836577" y="1289692"/>
            <a:ext cx="7754086" cy="519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a:extLst>
              <a:ext uri="{FF2B5EF4-FFF2-40B4-BE49-F238E27FC236}">
                <a16:creationId xmlns:a16="http://schemas.microsoft.com/office/drawing/2014/main" id="{644AEB88-80C1-422A-B232-B98B7E124DAB}"/>
              </a:ext>
            </a:extLst>
          </p:cNvPr>
          <p:cNvSpPr>
            <a:spLocks noGrp="1"/>
          </p:cNvSpPr>
          <p:nvPr>
            <p:ph type="title"/>
          </p:nvPr>
        </p:nvSpPr>
        <p:spPr>
          <a:xfrm>
            <a:off x="677334" y="85334"/>
            <a:ext cx="8596668" cy="1320800"/>
          </a:xfrm>
        </p:spPr>
        <p:txBody>
          <a:bodyPr/>
          <a:lstStyle/>
          <a:p>
            <a:r>
              <a:rPr lang="fr-FR" b="1" dirty="0"/>
              <a:t>Exemple de types de liens entre documents impactant un PLU</a:t>
            </a:r>
          </a:p>
        </p:txBody>
      </p:sp>
      <p:sp>
        <p:nvSpPr>
          <p:cNvPr id="3" name="Espace réservé du pied de page 2">
            <a:extLst>
              <a:ext uri="{FF2B5EF4-FFF2-40B4-BE49-F238E27FC236}">
                <a16:creationId xmlns:a16="http://schemas.microsoft.com/office/drawing/2014/main" id="{3DE2B566-182C-40DE-A021-1CD985DC3BB6}"/>
              </a:ext>
            </a:extLst>
          </p:cNvPr>
          <p:cNvSpPr>
            <a:spLocks noGrp="1"/>
          </p:cNvSpPr>
          <p:nvPr>
            <p:ph type="ftr" sz="quarter" idx="11"/>
          </p:nvPr>
        </p:nvSpPr>
        <p:spPr>
          <a:xfrm>
            <a:off x="2172306" y="6492875"/>
            <a:ext cx="6297612" cy="365125"/>
          </a:xfrm>
        </p:spPr>
        <p:txBody>
          <a:bodyPr/>
          <a:lstStyle/>
          <a:p>
            <a:r>
              <a:rPr lang="fr-FR" dirty="0"/>
              <a:t>Communauté des Communes Pays de Tarascon-Commune de Saurat-ADRET Environnement</a:t>
            </a:r>
            <a:endParaRPr lang="en-US" dirty="0"/>
          </a:p>
        </p:txBody>
      </p:sp>
      <p:sp>
        <p:nvSpPr>
          <p:cNvPr id="4" name="Espace réservé du numéro de diapositive 3">
            <a:extLst>
              <a:ext uri="{FF2B5EF4-FFF2-40B4-BE49-F238E27FC236}">
                <a16:creationId xmlns:a16="http://schemas.microsoft.com/office/drawing/2014/main" id="{721292F0-C1A5-4434-8616-D99794BD0F89}"/>
              </a:ext>
            </a:extLst>
          </p:cNvPr>
          <p:cNvSpPr>
            <a:spLocks noGrp="1"/>
          </p:cNvSpPr>
          <p:nvPr>
            <p:ph type="sldNum" sz="quarter" idx="12"/>
          </p:nvPr>
        </p:nvSpPr>
        <p:spPr>
          <a:xfrm>
            <a:off x="8066567" y="6482478"/>
            <a:ext cx="683339" cy="365125"/>
          </a:xfrm>
        </p:spPr>
        <p:txBody>
          <a:bodyPr/>
          <a:lstStyle/>
          <a:p>
            <a:fld id="{D57F1E4F-1CFF-5643-939E-217C01CDF565}"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93E2EA-7728-40D8-BC92-82FDD33DB446}"/>
              </a:ext>
            </a:extLst>
          </p:cNvPr>
          <p:cNvSpPr>
            <a:spLocks noGrp="1"/>
          </p:cNvSpPr>
          <p:nvPr>
            <p:ph type="title"/>
          </p:nvPr>
        </p:nvSpPr>
        <p:spPr>
          <a:xfrm>
            <a:off x="217088" y="456731"/>
            <a:ext cx="9056914" cy="1320800"/>
          </a:xfrm>
        </p:spPr>
        <p:txBody>
          <a:bodyPr>
            <a:normAutofit/>
          </a:bodyPr>
          <a:lstStyle/>
          <a:p>
            <a:r>
              <a:rPr lang="fr-FR" dirty="0"/>
              <a:t>Exemple de prescriptions et recommandations du SCoT pour Saurat</a:t>
            </a:r>
          </a:p>
        </p:txBody>
      </p:sp>
      <p:sp>
        <p:nvSpPr>
          <p:cNvPr id="3" name="Espace réservé du contenu 2">
            <a:extLst>
              <a:ext uri="{FF2B5EF4-FFF2-40B4-BE49-F238E27FC236}">
                <a16:creationId xmlns:a16="http://schemas.microsoft.com/office/drawing/2014/main" id="{1461AE58-B368-40BB-99FD-79027C0A4761}"/>
              </a:ext>
            </a:extLst>
          </p:cNvPr>
          <p:cNvSpPr>
            <a:spLocks noGrp="1"/>
          </p:cNvSpPr>
          <p:nvPr>
            <p:ph idx="1"/>
          </p:nvPr>
        </p:nvSpPr>
        <p:spPr/>
        <p:txBody>
          <a:bodyPr/>
          <a:lstStyle/>
          <a:p>
            <a:r>
              <a:rPr lang="fr-FR" sz="2000" b="1" dirty="0"/>
              <a:t>Le SCoT document de rang immédiatement supérieur aux PLU et PLUI comporte 86 prescriptions, 69 recommandations et des documents graphiques valant prescriptions ou recommandations,</a:t>
            </a:r>
          </a:p>
          <a:p>
            <a:r>
              <a:rPr lang="fr-FR" sz="2000" b="1" dirty="0"/>
              <a:t>Quelques exemples concernant directement Saurat :</a:t>
            </a:r>
          </a:p>
          <a:p>
            <a:pPr lvl="1">
              <a:buFont typeface="Wingdings" panose="05000000000000000000" pitchFamily="2" charset="2"/>
              <a:buChar char="q"/>
            </a:pPr>
            <a:r>
              <a:rPr lang="fr-FR" sz="2000" b="1" dirty="0"/>
              <a:t>Prescription 29 et Recommandation 25 : produire 54 logements nouveaux d’ici à 2035,</a:t>
            </a:r>
          </a:p>
          <a:p>
            <a:pPr lvl="1">
              <a:buFont typeface="Wingdings" panose="05000000000000000000" pitchFamily="2" charset="2"/>
              <a:buChar char="q"/>
            </a:pPr>
            <a:r>
              <a:rPr lang="fr-FR" sz="2000" b="1" dirty="0"/>
              <a:t>P. 33 et 35 : consommation foncière maximale 2,7 ha et règles de calcul,</a:t>
            </a:r>
          </a:p>
          <a:p>
            <a:pPr lvl="1">
              <a:buFont typeface="Wingdings" panose="05000000000000000000" pitchFamily="2" charset="2"/>
              <a:buChar char="q"/>
            </a:pPr>
            <a:r>
              <a:rPr lang="fr-FR" sz="2000" b="1" dirty="0"/>
              <a:t>P. 43, 44, 45 : à propos des hameaux,</a:t>
            </a:r>
          </a:p>
          <a:p>
            <a:endParaRPr lang="fr-FR" dirty="0"/>
          </a:p>
        </p:txBody>
      </p:sp>
      <p:sp>
        <p:nvSpPr>
          <p:cNvPr id="4" name="Espace réservé du pied de page 3">
            <a:extLst>
              <a:ext uri="{FF2B5EF4-FFF2-40B4-BE49-F238E27FC236}">
                <a16:creationId xmlns:a16="http://schemas.microsoft.com/office/drawing/2014/main" id="{7FCD26B8-DEAE-4098-9020-CDCED9A25D79}"/>
              </a:ext>
            </a:extLst>
          </p:cNvPr>
          <p:cNvSpPr>
            <a:spLocks noGrp="1"/>
          </p:cNvSpPr>
          <p:nvPr>
            <p:ph type="ftr" sz="quarter" idx="11"/>
          </p:nvPr>
        </p:nvSpPr>
        <p:spPr>
          <a:xfrm>
            <a:off x="866019" y="6424420"/>
            <a:ext cx="6297612" cy="365125"/>
          </a:xfrm>
        </p:spPr>
        <p:txBody>
          <a:bodyPr/>
          <a:lstStyle/>
          <a:p>
            <a:r>
              <a:rPr lang="fr-FR" dirty="0"/>
              <a:t>Communauté des Communes Pays de Tarascon-Commune de Saurat-ADRET Environnement</a:t>
            </a:r>
            <a:endParaRPr lang="en-US" dirty="0"/>
          </a:p>
        </p:txBody>
      </p:sp>
      <p:sp>
        <p:nvSpPr>
          <p:cNvPr id="5" name="Espace réservé du numéro de diapositive 4">
            <a:extLst>
              <a:ext uri="{FF2B5EF4-FFF2-40B4-BE49-F238E27FC236}">
                <a16:creationId xmlns:a16="http://schemas.microsoft.com/office/drawing/2014/main" id="{51913412-D88A-4017-B1E5-710C56F342B0}"/>
              </a:ext>
            </a:extLst>
          </p:cNvPr>
          <p:cNvSpPr>
            <a:spLocks noGrp="1"/>
          </p:cNvSpPr>
          <p:nvPr>
            <p:ph type="sldNum" sz="quarter" idx="12"/>
          </p:nvPr>
        </p:nvSpPr>
        <p:spPr>
          <a:xfrm>
            <a:off x="7879462" y="6411285"/>
            <a:ext cx="683339" cy="365125"/>
          </a:xfrm>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421849001"/>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15352</TotalTime>
  <Words>1901</Words>
  <Application>Microsoft Office PowerPoint</Application>
  <PresentationFormat>Grand écran</PresentationFormat>
  <Paragraphs>197</Paragraphs>
  <Slides>25</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Calibri</vt:lpstr>
      <vt:lpstr>Trebuchet MS</vt:lpstr>
      <vt:lpstr>Wingdings</vt:lpstr>
      <vt:lpstr>Wingdings 3</vt:lpstr>
      <vt:lpstr>Facette</vt:lpstr>
      <vt:lpstr>Réunion publique d’information sur le projet de révision du PLU de SAURAT </vt:lpstr>
      <vt:lpstr>Sommaire</vt:lpstr>
      <vt:lpstr>Préambule</vt:lpstr>
      <vt:lpstr>Pourquoi réviser le PLU de Saurat C’est une volonté communale constante de bien faire en matière de développement durable</vt:lpstr>
      <vt:lpstr>Pourquoi réviser le PLU de Saurat Pour s’inscrire dans les démarches et plans divers qui s’imposent aux Communes ou à leurs groupements</vt:lpstr>
      <vt:lpstr>Pourquoi réviser le PLU de Saurat Pour s’inscrire dans les divers schémas, plans, chartes qui se multiplient et s’imposent au bloc Communal</vt:lpstr>
      <vt:lpstr>Exemple d’arborescence autour du SCoT et du PLU</vt:lpstr>
      <vt:lpstr>Exemple de types de liens entre documents impactant un PLU</vt:lpstr>
      <vt:lpstr>Exemple de prescriptions et recommandations du SCoT pour Saurat</vt:lpstr>
      <vt:lpstr>Quelques éléments de contexte Un nouveau cadre législatif pour un urbanisme rénové en constante évolution… </vt:lpstr>
      <vt:lpstr>Quelques éléments de contexte Une prise compte croissante d’aspects sociaux économiques et environnementaux…</vt:lpstr>
      <vt:lpstr>Point sur les travaux entrepris dans le cadre de la révision du PLU de Saurat</vt:lpstr>
      <vt:lpstr>Informations sur les orientations et choix proposés : 1- Le PADD </vt:lpstr>
      <vt:lpstr>Informations sur les orientations et choix proposés : 1 bis - Le PADD suite</vt:lpstr>
      <vt:lpstr>Informations sur les orientations et choix proposés :  2 - Le Zonage :</vt:lpstr>
      <vt:lpstr>Informations sur les orientations et choix proposés : 2 bis - Le Zonage :   Exemple de zonage sur le bourg de Saurat </vt:lpstr>
      <vt:lpstr>Informations sur les orientations et choix proposés : 2 ter - Le Zonage :   Exemple de zonage avec bâti constitué en hameau ou pas et divers aspects </vt:lpstr>
      <vt:lpstr>Informations sur les orientations et choix proposés : 3 – Les OAP (Orientations  d’aménagement programmés)</vt:lpstr>
      <vt:lpstr>Informations sur les orientations et choix proposés : 3 bis - Les OAP (Orientations d’Aménagement Programmés) </vt:lpstr>
      <vt:lpstr>Informations sur les orientations et choix proposés : 4 – Le Règlement (partie écrite)</vt:lpstr>
      <vt:lpstr>Informations sur les orientations et choix proposés : 4 bis – Le Règlement (partie écrite titre1)</vt:lpstr>
      <vt:lpstr>Informations sur les orientations et choix proposés : 4 ter – Le Règlement (partie écrite titre  2)</vt:lpstr>
      <vt:lpstr>Informations sur les orientations et choix proposés : 4 quater – Le Règlement (partie écrite exemples)</vt:lpstr>
      <vt:lpstr>Informations sur la temporalité Quelques repères</vt:lpstr>
      <vt:lpstr>Projet de révision du PLU de Saurat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publique d’information sur le projet de révision du PLU de SAURAT</dc:title>
  <dc:creator>Jean-Luc ROUAN</dc:creator>
  <cp:lastModifiedBy>Jean-Luc ROUAN</cp:lastModifiedBy>
  <cp:revision>125</cp:revision>
  <dcterms:created xsi:type="dcterms:W3CDTF">2018-12-22T08:40:17Z</dcterms:created>
  <dcterms:modified xsi:type="dcterms:W3CDTF">2019-01-04T08:24:29Z</dcterms:modified>
</cp:coreProperties>
</file>